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82" r:id="rId12"/>
    <p:sldId id="267" r:id="rId13"/>
    <p:sldId id="268" r:id="rId14"/>
    <p:sldId id="269" r:id="rId15"/>
    <p:sldId id="270" r:id="rId16"/>
    <p:sldId id="280" r:id="rId17"/>
    <p:sldId id="281" r:id="rId18"/>
    <p:sldId id="277" r:id="rId19"/>
    <p:sldId id="271" r:id="rId20"/>
    <p:sldId id="278" r:id="rId21"/>
    <p:sldId id="279" r:id="rId22"/>
    <p:sldId id="276" r:id="rId23"/>
    <p:sldId id="272" r:id="rId24"/>
    <p:sldId id="273" r:id="rId25"/>
    <p:sldId id="274" r:id="rId26"/>
    <p:sldId id="275" r:id="rId27"/>
    <p:sldId id="283" r:id="rId28"/>
    <p:sldId id="286" r:id="rId29"/>
    <p:sldId id="285" r:id="rId30"/>
    <p:sldId id="287" r:id="rId31"/>
    <p:sldId id="288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98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67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936A5C-8D00-464B-ACB0-6F4FD033E877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52C0161-3FDE-4B83-AD5B-A0619536F546}">
      <dgm:prSet phldrT="[Text]"/>
      <dgm:spPr/>
      <dgm:t>
        <a:bodyPr/>
        <a:lstStyle/>
        <a:p>
          <a:r>
            <a:rPr lang="en-IN" dirty="0"/>
            <a:t>Handling Missing Values</a:t>
          </a:r>
        </a:p>
      </dgm:t>
    </dgm:pt>
    <dgm:pt modelId="{133CF2AE-AA40-45AB-A533-1BB1A6D2260D}" type="parTrans" cxnId="{274BDCD4-2BE2-4FD3-9212-1B9C64DF2C4D}">
      <dgm:prSet/>
      <dgm:spPr/>
      <dgm:t>
        <a:bodyPr/>
        <a:lstStyle/>
        <a:p>
          <a:endParaRPr lang="en-IN"/>
        </a:p>
      </dgm:t>
    </dgm:pt>
    <dgm:pt modelId="{5E0AF62A-694F-47D1-ADA5-831D97E7A520}" type="sibTrans" cxnId="{274BDCD4-2BE2-4FD3-9212-1B9C64DF2C4D}">
      <dgm:prSet/>
      <dgm:spPr/>
      <dgm:t>
        <a:bodyPr/>
        <a:lstStyle/>
        <a:p>
          <a:endParaRPr lang="en-IN"/>
        </a:p>
      </dgm:t>
    </dgm:pt>
    <dgm:pt modelId="{16A6AE76-CA50-4DD1-9DBE-8AE667106305}">
      <dgm:prSet phldrT="[Text]"/>
      <dgm:spPr/>
      <dgm:t>
        <a:bodyPr/>
        <a:lstStyle/>
        <a:p>
          <a:r>
            <a:rPr lang="en-IN" dirty="0"/>
            <a:t>Merged all the names columns into one column to avoid missing values same strategy used for the Address column to overcome from missing values</a:t>
          </a:r>
        </a:p>
      </dgm:t>
    </dgm:pt>
    <dgm:pt modelId="{470E390A-70D5-41E6-A194-CF2F3ABBF257}" type="parTrans" cxnId="{C37F7B80-FB45-4443-AE47-A6F4EC399ED9}">
      <dgm:prSet/>
      <dgm:spPr/>
      <dgm:t>
        <a:bodyPr/>
        <a:lstStyle/>
        <a:p>
          <a:endParaRPr lang="en-IN"/>
        </a:p>
      </dgm:t>
    </dgm:pt>
    <dgm:pt modelId="{A30A3E53-F98C-438E-8709-2890D3418126}" type="sibTrans" cxnId="{C37F7B80-FB45-4443-AE47-A6F4EC399ED9}">
      <dgm:prSet/>
      <dgm:spPr/>
      <dgm:t>
        <a:bodyPr/>
        <a:lstStyle/>
        <a:p>
          <a:endParaRPr lang="en-IN"/>
        </a:p>
      </dgm:t>
    </dgm:pt>
    <dgm:pt modelId="{7AFA263A-384F-49EB-952D-06424856E12A}">
      <dgm:prSet phldrT="[Text]"/>
      <dgm:spPr/>
      <dgm:t>
        <a:bodyPr/>
        <a:lstStyle/>
        <a:p>
          <a:r>
            <a:rPr lang="en-IN" dirty="0"/>
            <a:t>Replaced categorical values with mode</a:t>
          </a:r>
        </a:p>
      </dgm:t>
    </dgm:pt>
    <dgm:pt modelId="{E00F688C-D0E1-4F2E-8226-81DBC8201DF1}" type="parTrans" cxnId="{28FA9614-58DE-4385-8136-01812143585C}">
      <dgm:prSet/>
      <dgm:spPr/>
      <dgm:t>
        <a:bodyPr/>
        <a:lstStyle/>
        <a:p>
          <a:endParaRPr lang="en-IN"/>
        </a:p>
      </dgm:t>
    </dgm:pt>
    <dgm:pt modelId="{B13FD172-6AD9-49D0-A9BB-5216FDACE690}" type="sibTrans" cxnId="{28FA9614-58DE-4385-8136-01812143585C}">
      <dgm:prSet/>
      <dgm:spPr/>
      <dgm:t>
        <a:bodyPr/>
        <a:lstStyle/>
        <a:p>
          <a:endParaRPr lang="en-IN"/>
        </a:p>
      </dgm:t>
    </dgm:pt>
    <dgm:pt modelId="{8CA8947C-0485-45DF-A75F-3F62B1F5A9E0}">
      <dgm:prSet phldrT="[Text]"/>
      <dgm:spPr/>
      <dgm:t>
        <a:bodyPr/>
        <a:lstStyle/>
        <a:p>
          <a:r>
            <a:rPr lang="en-IN" dirty="0"/>
            <a:t>Feature Engineering </a:t>
          </a:r>
        </a:p>
      </dgm:t>
    </dgm:pt>
    <dgm:pt modelId="{DFE6732A-3792-4AF6-BF21-99AA4C35F985}" type="parTrans" cxnId="{11A76B18-7524-40A2-AEE3-CFBC0916EA06}">
      <dgm:prSet/>
      <dgm:spPr/>
      <dgm:t>
        <a:bodyPr/>
        <a:lstStyle/>
        <a:p>
          <a:endParaRPr lang="en-IN"/>
        </a:p>
      </dgm:t>
    </dgm:pt>
    <dgm:pt modelId="{80C89EF6-21AD-460B-94DA-6C0D137C2C4B}" type="sibTrans" cxnId="{11A76B18-7524-40A2-AEE3-CFBC0916EA06}">
      <dgm:prSet/>
      <dgm:spPr/>
      <dgm:t>
        <a:bodyPr/>
        <a:lstStyle/>
        <a:p>
          <a:endParaRPr lang="en-IN"/>
        </a:p>
      </dgm:t>
    </dgm:pt>
    <dgm:pt modelId="{B7B3F376-E9E9-47B1-BD71-6CCA4144C001}">
      <dgm:prSet phldrT="[Text]"/>
      <dgm:spPr/>
      <dgm:t>
        <a:bodyPr/>
        <a:lstStyle/>
        <a:p>
          <a:r>
            <a:rPr lang="en-IN" dirty="0"/>
            <a:t>Generated new feature called “Diff submitted allowed” which shows the difference between Average Submitted Charge Amount and Average Medicare Allowed Amount</a:t>
          </a:r>
        </a:p>
      </dgm:t>
    </dgm:pt>
    <dgm:pt modelId="{C90A19A2-E0B2-4011-B4DB-74F7A37DD179}" type="parTrans" cxnId="{3F1A779D-3CF4-4986-BD71-7F11164D1469}">
      <dgm:prSet/>
      <dgm:spPr/>
      <dgm:t>
        <a:bodyPr/>
        <a:lstStyle/>
        <a:p>
          <a:endParaRPr lang="en-IN"/>
        </a:p>
      </dgm:t>
    </dgm:pt>
    <dgm:pt modelId="{D18AD13A-648D-4B53-A02D-7D2ED09A2D0E}" type="sibTrans" cxnId="{3F1A779D-3CF4-4986-BD71-7F11164D1469}">
      <dgm:prSet/>
      <dgm:spPr/>
      <dgm:t>
        <a:bodyPr/>
        <a:lstStyle/>
        <a:p>
          <a:endParaRPr lang="en-IN"/>
        </a:p>
      </dgm:t>
    </dgm:pt>
    <dgm:pt modelId="{0CBC65EC-7B5E-4454-8AC2-7C0683CBF4C3}">
      <dgm:prSet phldrT="[Text]"/>
      <dgm:spPr/>
      <dgm:t>
        <a:bodyPr/>
        <a:lstStyle/>
        <a:p>
          <a:r>
            <a:rPr lang="en-IN" dirty="0"/>
            <a:t>Feature Encoding</a:t>
          </a:r>
        </a:p>
      </dgm:t>
    </dgm:pt>
    <dgm:pt modelId="{D4231A27-DFF3-4609-8307-F910F20168A1}" type="parTrans" cxnId="{1FDD8041-E36B-4635-A2BB-B3802CB41B42}">
      <dgm:prSet/>
      <dgm:spPr/>
      <dgm:t>
        <a:bodyPr/>
        <a:lstStyle/>
        <a:p>
          <a:endParaRPr lang="en-IN"/>
        </a:p>
      </dgm:t>
    </dgm:pt>
    <dgm:pt modelId="{269D6048-DF15-432A-886E-188EA026B6B0}" type="sibTrans" cxnId="{1FDD8041-E36B-4635-A2BB-B3802CB41B42}">
      <dgm:prSet/>
      <dgm:spPr/>
      <dgm:t>
        <a:bodyPr/>
        <a:lstStyle/>
        <a:p>
          <a:endParaRPr lang="en-IN"/>
        </a:p>
      </dgm:t>
    </dgm:pt>
    <dgm:pt modelId="{D4E0D8A4-6C5D-4E29-92F2-002DEEC65AE8}">
      <dgm:prSet phldrT="[Text]"/>
      <dgm:spPr/>
      <dgm:t>
        <a:bodyPr/>
        <a:lstStyle/>
        <a:p>
          <a:r>
            <a:rPr lang="en-IN" dirty="0"/>
            <a:t>Categorical </a:t>
          </a:r>
          <a:r>
            <a:rPr lang="en-IN" dirty="0" err="1"/>
            <a:t>colums</a:t>
          </a:r>
          <a:r>
            <a:rPr lang="en-IN" dirty="0"/>
            <a:t> with two unique values encoded with Binary encoding</a:t>
          </a:r>
        </a:p>
      </dgm:t>
    </dgm:pt>
    <dgm:pt modelId="{AF712191-5B63-4135-B29B-D288FBE6C3B8}" type="parTrans" cxnId="{356CC9B2-6101-4630-B36E-5252D5CA0236}">
      <dgm:prSet/>
      <dgm:spPr/>
      <dgm:t>
        <a:bodyPr/>
        <a:lstStyle/>
        <a:p>
          <a:endParaRPr lang="en-IN"/>
        </a:p>
      </dgm:t>
    </dgm:pt>
    <dgm:pt modelId="{F54A5EBD-2363-459F-821C-A5C687BC36D3}" type="sibTrans" cxnId="{356CC9B2-6101-4630-B36E-5252D5CA0236}">
      <dgm:prSet/>
      <dgm:spPr/>
      <dgm:t>
        <a:bodyPr/>
        <a:lstStyle/>
        <a:p>
          <a:endParaRPr lang="en-IN"/>
        </a:p>
      </dgm:t>
    </dgm:pt>
    <dgm:pt modelId="{A5946B7C-0D0E-4AC5-97CC-00CCDE4EB7C6}">
      <dgm:prSet phldrT="[Text]"/>
      <dgm:spPr/>
      <dgm:t>
        <a:bodyPr/>
        <a:lstStyle/>
        <a:p>
          <a:r>
            <a:rPr lang="en-IN" dirty="0"/>
            <a:t>Categorical columns with high cardinal values are encoded with Frequency encoding.</a:t>
          </a:r>
        </a:p>
      </dgm:t>
    </dgm:pt>
    <dgm:pt modelId="{3F4DF21B-31EF-42C2-B488-F48C94CB7686}" type="parTrans" cxnId="{C4214798-BFD9-46C9-AB4C-1ED4CFB81F2E}">
      <dgm:prSet/>
      <dgm:spPr/>
      <dgm:t>
        <a:bodyPr/>
        <a:lstStyle/>
        <a:p>
          <a:endParaRPr lang="en-IN"/>
        </a:p>
      </dgm:t>
    </dgm:pt>
    <dgm:pt modelId="{57744E3D-6519-48E3-A644-5C0FF3B12E62}" type="sibTrans" cxnId="{C4214798-BFD9-46C9-AB4C-1ED4CFB81F2E}">
      <dgm:prSet/>
      <dgm:spPr/>
      <dgm:t>
        <a:bodyPr/>
        <a:lstStyle/>
        <a:p>
          <a:endParaRPr lang="en-IN"/>
        </a:p>
      </dgm:t>
    </dgm:pt>
    <dgm:pt modelId="{27AC30F4-8C51-4573-A3E1-B933F8A13A41}" type="pres">
      <dgm:prSet presAssocID="{45936A5C-8D00-464B-ACB0-6F4FD033E877}" presName="Name0" presStyleCnt="0">
        <dgm:presLayoutVars>
          <dgm:dir/>
          <dgm:animLvl val="lvl"/>
          <dgm:resizeHandles val="exact"/>
        </dgm:presLayoutVars>
      </dgm:prSet>
      <dgm:spPr/>
    </dgm:pt>
    <dgm:pt modelId="{69DB4470-0990-4CFF-B1E5-729B06A90251}" type="pres">
      <dgm:prSet presAssocID="{352C0161-3FDE-4B83-AD5B-A0619536F546}" presName="composite" presStyleCnt="0"/>
      <dgm:spPr/>
    </dgm:pt>
    <dgm:pt modelId="{A052C554-35E9-47F3-80BE-02BAB2C136DC}" type="pres">
      <dgm:prSet presAssocID="{352C0161-3FDE-4B83-AD5B-A0619536F546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6F6CE6A4-D50E-47B4-9AD2-DD6309B894B0}" type="pres">
      <dgm:prSet presAssocID="{352C0161-3FDE-4B83-AD5B-A0619536F546}" presName="desTx" presStyleLbl="alignAccFollowNode1" presStyleIdx="0" presStyleCnt="3">
        <dgm:presLayoutVars>
          <dgm:bulletEnabled val="1"/>
        </dgm:presLayoutVars>
      </dgm:prSet>
      <dgm:spPr/>
    </dgm:pt>
    <dgm:pt modelId="{47583A37-7214-47C3-9427-92B15D650B69}" type="pres">
      <dgm:prSet presAssocID="{5E0AF62A-694F-47D1-ADA5-831D97E7A520}" presName="space" presStyleCnt="0"/>
      <dgm:spPr/>
    </dgm:pt>
    <dgm:pt modelId="{0F48DD3B-159F-4415-AF84-BCABE36F8692}" type="pres">
      <dgm:prSet presAssocID="{8CA8947C-0485-45DF-A75F-3F62B1F5A9E0}" presName="composite" presStyleCnt="0"/>
      <dgm:spPr/>
    </dgm:pt>
    <dgm:pt modelId="{7DE4FCD2-DE1C-403D-B624-06745178BF11}" type="pres">
      <dgm:prSet presAssocID="{8CA8947C-0485-45DF-A75F-3F62B1F5A9E0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0C4F1B5D-3047-4C99-AC22-E9CAA69D0085}" type="pres">
      <dgm:prSet presAssocID="{8CA8947C-0485-45DF-A75F-3F62B1F5A9E0}" presName="desTx" presStyleLbl="alignAccFollowNode1" presStyleIdx="1" presStyleCnt="3">
        <dgm:presLayoutVars>
          <dgm:bulletEnabled val="1"/>
        </dgm:presLayoutVars>
      </dgm:prSet>
      <dgm:spPr/>
    </dgm:pt>
    <dgm:pt modelId="{424FBAFE-8AAE-4743-A60F-35007A7BE8F3}" type="pres">
      <dgm:prSet presAssocID="{80C89EF6-21AD-460B-94DA-6C0D137C2C4B}" presName="space" presStyleCnt="0"/>
      <dgm:spPr/>
    </dgm:pt>
    <dgm:pt modelId="{9B3430B8-00AE-4B3F-AC4F-1D24C7A0C48D}" type="pres">
      <dgm:prSet presAssocID="{0CBC65EC-7B5E-4454-8AC2-7C0683CBF4C3}" presName="composite" presStyleCnt="0"/>
      <dgm:spPr/>
    </dgm:pt>
    <dgm:pt modelId="{71B4508B-A837-4805-AEAA-C8EF63373276}" type="pres">
      <dgm:prSet presAssocID="{0CBC65EC-7B5E-4454-8AC2-7C0683CBF4C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5DCCFBA4-34D0-4C67-9AAD-91D8833905C4}" type="pres">
      <dgm:prSet presAssocID="{0CBC65EC-7B5E-4454-8AC2-7C0683CBF4C3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27458802-B51D-4C7E-8D48-CB60192B3ACF}" type="presOf" srcId="{B7B3F376-E9E9-47B1-BD71-6CCA4144C001}" destId="{0C4F1B5D-3047-4C99-AC22-E9CAA69D0085}" srcOrd="0" destOrd="0" presId="urn:microsoft.com/office/officeart/2005/8/layout/hList1"/>
    <dgm:cxn modelId="{E0EC6708-513F-4B02-A8FF-040BC7FB03A5}" type="presOf" srcId="{7AFA263A-384F-49EB-952D-06424856E12A}" destId="{6F6CE6A4-D50E-47B4-9AD2-DD6309B894B0}" srcOrd="0" destOrd="1" presId="urn:microsoft.com/office/officeart/2005/8/layout/hList1"/>
    <dgm:cxn modelId="{28FA9614-58DE-4385-8136-01812143585C}" srcId="{352C0161-3FDE-4B83-AD5B-A0619536F546}" destId="{7AFA263A-384F-49EB-952D-06424856E12A}" srcOrd="1" destOrd="0" parTransId="{E00F688C-D0E1-4F2E-8226-81DBC8201DF1}" sibTransId="{B13FD172-6AD9-49D0-A9BB-5216FDACE690}"/>
    <dgm:cxn modelId="{11A76B18-7524-40A2-AEE3-CFBC0916EA06}" srcId="{45936A5C-8D00-464B-ACB0-6F4FD033E877}" destId="{8CA8947C-0485-45DF-A75F-3F62B1F5A9E0}" srcOrd="1" destOrd="0" parTransId="{DFE6732A-3792-4AF6-BF21-99AA4C35F985}" sibTransId="{80C89EF6-21AD-460B-94DA-6C0D137C2C4B}"/>
    <dgm:cxn modelId="{D12BFC60-BA9B-4059-836B-96E05F3C1A02}" type="presOf" srcId="{8CA8947C-0485-45DF-A75F-3F62B1F5A9E0}" destId="{7DE4FCD2-DE1C-403D-B624-06745178BF11}" srcOrd="0" destOrd="0" presId="urn:microsoft.com/office/officeart/2005/8/layout/hList1"/>
    <dgm:cxn modelId="{1FDD8041-E36B-4635-A2BB-B3802CB41B42}" srcId="{45936A5C-8D00-464B-ACB0-6F4FD033E877}" destId="{0CBC65EC-7B5E-4454-8AC2-7C0683CBF4C3}" srcOrd="2" destOrd="0" parTransId="{D4231A27-DFF3-4609-8307-F910F20168A1}" sibTransId="{269D6048-DF15-432A-886E-188EA026B6B0}"/>
    <dgm:cxn modelId="{D6273155-FFC3-4CEA-9C7D-717C97DD2BB0}" type="presOf" srcId="{16A6AE76-CA50-4DD1-9DBE-8AE667106305}" destId="{6F6CE6A4-D50E-47B4-9AD2-DD6309B894B0}" srcOrd="0" destOrd="0" presId="urn:microsoft.com/office/officeart/2005/8/layout/hList1"/>
    <dgm:cxn modelId="{27869C7E-784A-4A3D-8998-4A2B3A37F393}" type="presOf" srcId="{A5946B7C-0D0E-4AC5-97CC-00CCDE4EB7C6}" destId="{5DCCFBA4-34D0-4C67-9AAD-91D8833905C4}" srcOrd="0" destOrd="1" presId="urn:microsoft.com/office/officeart/2005/8/layout/hList1"/>
    <dgm:cxn modelId="{C37F7B80-FB45-4443-AE47-A6F4EC399ED9}" srcId="{352C0161-3FDE-4B83-AD5B-A0619536F546}" destId="{16A6AE76-CA50-4DD1-9DBE-8AE667106305}" srcOrd="0" destOrd="0" parTransId="{470E390A-70D5-41E6-A194-CF2F3ABBF257}" sibTransId="{A30A3E53-F98C-438E-8709-2890D3418126}"/>
    <dgm:cxn modelId="{98D2E597-B7FC-4350-A425-38B58D79FCC7}" type="presOf" srcId="{D4E0D8A4-6C5D-4E29-92F2-002DEEC65AE8}" destId="{5DCCFBA4-34D0-4C67-9AAD-91D8833905C4}" srcOrd="0" destOrd="0" presId="urn:microsoft.com/office/officeart/2005/8/layout/hList1"/>
    <dgm:cxn modelId="{C4214798-BFD9-46C9-AB4C-1ED4CFB81F2E}" srcId="{0CBC65EC-7B5E-4454-8AC2-7C0683CBF4C3}" destId="{A5946B7C-0D0E-4AC5-97CC-00CCDE4EB7C6}" srcOrd="1" destOrd="0" parTransId="{3F4DF21B-31EF-42C2-B488-F48C94CB7686}" sibTransId="{57744E3D-6519-48E3-A644-5C0FF3B12E62}"/>
    <dgm:cxn modelId="{3F1A779D-3CF4-4986-BD71-7F11164D1469}" srcId="{8CA8947C-0485-45DF-A75F-3F62B1F5A9E0}" destId="{B7B3F376-E9E9-47B1-BD71-6CCA4144C001}" srcOrd="0" destOrd="0" parTransId="{C90A19A2-E0B2-4011-B4DB-74F7A37DD179}" sibTransId="{D18AD13A-648D-4B53-A02D-7D2ED09A2D0E}"/>
    <dgm:cxn modelId="{356CC9B2-6101-4630-B36E-5252D5CA0236}" srcId="{0CBC65EC-7B5E-4454-8AC2-7C0683CBF4C3}" destId="{D4E0D8A4-6C5D-4E29-92F2-002DEEC65AE8}" srcOrd="0" destOrd="0" parTransId="{AF712191-5B63-4135-B29B-D288FBE6C3B8}" sibTransId="{F54A5EBD-2363-459F-821C-A5C687BC36D3}"/>
    <dgm:cxn modelId="{F25D66CB-68B7-4C68-827C-8902BC7C9D51}" type="presOf" srcId="{0CBC65EC-7B5E-4454-8AC2-7C0683CBF4C3}" destId="{71B4508B-A837-4805-AEAA-C8EF63373276}" srcOrd="0" destOrd="0" presId="urn:microsoft.com/office/officeart/2005/8/layout/hList1"/>
    <dgm:cxn modelId="{274BDCD4-2BE2-4FD3-9212-1B9C64DF2C4D}" srcId="{45936A5C-8D00-464B-ACB0-6F4FD033E877}" destId="{352C0161-3FDE-4B83-AD5B-A0619536F546}" srcOrd="0" destOrd="0" parTransId="{133CF2AE-AA40-45AB-A533-1BB1A6D2260D}" sibTransId="{5E0AF62A-694F-47D1-ADA5-831D97E7A520}"/>
    <dgm:cxn modelId="{416076E2-66FA-43B8-A730-58F7CD2F075F}" type="presOf" srcId="{45936A5C-8D00-464B-ACB0-6F4FD033E877}" destId="{27AC30F4-8C51-4573-A3E1-B933F8A13A41}" srcOrd="0" destOrd="0" presId="urn:microsoft.com/office/officeart/2005/8/layout/hList1"/>
    <dgm:cxn modelId="{C63B8AEC-84F7-467C-BB38-440BAEB73269}" type="presOf" srcId="{352C0161-3FDE-4B83-AD5B-A0619536F546}" destId="{A052C554-35E9-47F3-80BE-02BAB2C136DC}" srcOrd="0" destOrd="0" presId="urn:microsoft.com/office/officeart/2005/8/layout/hList1"/>
    <dgm:cxn modelId="{2695CB53-C1B2-4F78-9AC2-25581677AE87}" type="presParOf" srcId="{27AC30F4-8C51-4573-A3E1-B933F8A13A41}" destId="{69DB4470-0990-4CFF-B1E5-729B06A90251}" srcOrd="0" destOrd="0" presId="urn:microsoft.com/office/officeart/2005/8/layout/hList1"/>
    <dgm:cxn modelId="{402CCF4D-B097-44F6-B8E3-4647A8B53C3B}" type="presParOf" srcId="{69DB4470-0990-4CFF-B1E5-729B06A90251}" destId="{A052C554-35E9-47F3-80BE-02BAB2C136DC}" srcOrd="0" destOrd="0" presId="urn:microsoft.com/office/officeart/2005/8/layout/hList1"/>
    <dgm:cxn modelId="{C5DD1152-18E2-4A97-8335-402C7BDC0368}" type="presParOf" srcId="{69DB4470-0990-4CFF-B1E5-729B06A90251}" destId="{6F6CE6A4-D50E-47B4-9AD2-DD6309B894B0}" srcOrd="1" destOrd="0" presId="urn:microsoft.com/office/officeart/2005/8/layout/hList1"/>
    <dgm:cxn modelId="{905CB65B-F235-4EC1-AC5E-45A7867C8AA9}" type="presParOf" srcId="{27AC30F4-8C51-4573-A3E1-B933F8A13A41}" destId="{47583A37-7214-47C3-9427-92B15D650B69}" srcOrd="1" destOrd="0" presId="urn:microsoft.com/office/officeart/2005/8/layout/hList1"/>
    <dgm:cxn modelId="{E0F3BE1D-DC09-4304-89BA-921767EAAF50}" type="presParOf" srcId="{27AC30F4-8C51-4573-A3E1-B933F8A13A41}" destId="{0F48DD3B-159F-4415-AF84-BCABE36F8692}" srcOrd="2" destOrd="0" presId="urn:microsoft.com/office/officeart/2005/8/layout/hList1"/>
    <dgm:cxn modelId="{33C58C9C-A533-498C-AD90-7E5E1600144D}" type="presParOf" srcId="{0F48DD3B-159F-4415-AF84-BCABE36F8692}" destId="{7DE4FCD2-DE1C-403D-B624-06745178BF11}" srcOrd="0" destOrd="0" presId="urn:microsoft.com/office/officeart/2005/8/layout/hList1"/>
    <dgm:cxn modelId="{FA016AB7-359E-48A1-AED0-FC9D17F5BF74}" type="presParOf" srcId="{0F48DD3B-159F-4415-AF84-BCABE36F8692}" destId="{0C4F1B5D-3047-4C99-AC22-E9CAA69D0085}" srcOrd="1" destOrd="0" presId="urn:microsoft.com/office/officeart/2005/8/layout/hList1"/>
    <dgm:cxn modelId="{7427C171-3035-4741-8599-F0C83AB334B8}" type="presParOf" srcId="{27AC30F4-8C51-4573-A3E1-B933F8A13A41}" destId="{424FBAFE-8AAE-4743-A60F-35007A7BE8F3}" srcOrd="3" destOrd="0" presId="urn:microsoft.com/office/officeart/2005/8/layout/hList1"/>
    <dgm:cxn modelId="{2EF3BE73-98BD-41B0-81BE-75ACD9791E72}" type="presParOf" srcId="{27AC30F4-8C51-4573-A3E1-B933F8A13A41}" destId="{9B3430B8-00AE-4B3F-AC4F-1D24C7A0C48D}" srcOrd="4" destOrd="0" presId="urn:microsoft.com/office/officeart/2005/8/layout/hList1"/>
    <dgm:cxn modelId="{D74E4555-8C53-4D1C-A230-96938DCA3A47}" type="presParOf" srcId="{9B3430B8-00AE-4B3F-AC4F-1D24C7A0C48D}" destId="{71B4508B-A837-4805-AEAA-C8EF63373276}" srcOrd="0" destOrd="0" presId="urn:microsoft.com/office/officeart/2005/8/layout/hList1"/>
    <dgm:cxn modelId="{D35732FB-4907-4CCC-BD58-241B83F76843}" type="presParOf" srcId="{9B3430B8-00AE-4B3F-AC4F-1D24C7A0C48D}" destId="{5DCCFBA4-34D0-4C67-9AAD-91D8833905C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52C554-35E9-47F3-80BE-02BAB2C136DC}">
      <dsp:nvSpPr>
        <dsp:cNvPr id="0" name=""/>
        <dsp:cNvSpPr/>
      </dsp:nvSpPr>
      <dsp:spPr>
        <a:xfrm>
          <a:off x="2589" y="448198"/>
          <a:ext cx="2524482" cy="691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Handling Missing Values</a:t>
          </a:r>
        </a:p>
      </dsp:txBody>
      <dsp:txXfrm>
        <a:off x="2589" y="448198"/>
        <a:ext cx="2524482" cy="691760"/>
      </dsp:txXfrm>
    </dsp:sp>
    <dsp:sp modelId="{6F6CE6A4-D50E-47B4-9AD2-DD6309B894B0}">
      <dsp:nvSpPr>
        <dsp:cNvPr id="0" name=""/>
        <dsp:cNvSpPr/>
      </dsp:nvSpPr>
      <dsp:spPr>
        <a:xfrm>
          <a:off x="2589" y="1139959"/>
          <a:ext cx="2524482" cy="297283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900" kern="1200" dirty="0"/>
            <a:t>Merged all the names columns into one column to avoid missing values same strategy used for the Address column to overcome from missing values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900" kern="1200" dirty="0"/>
            <a:t>Replaced categorical values with mode</a:t>
          </a:r>
        </a:p>
      </dsp:txBody>
      <dsp:txXfrm>
        <a:off x="2589" y="1139959"/>
        <a:ext cx="2524482" cy="2972835"/>
      </dsp:txXfrm>
    </dsp:sp>
    <dsp:sp modelId="{7DE4FCD2-DE1C-403D-B624-06745178BF11}">
      <dsp:nvSpPr>
        <dsp:cNvPr id="0" name=""/>
        <dsp:cNvSpPr/>
      </dsp:nvSpPr>
      <dsp:spPr>
        <a:xfrm>
          <a:off x="2880498" y="448198"/>
          <a:ext cx="2524482" cy="691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Feature Engineering </a:t>
          </a:r>
        </a:p>
      </dsp:txBody>
      <dsp:txXfrm>
        <a:off x="2880498" y="448198"/>
        <a:ext cx="2524482" cy="691760"/>
      </dsp:txXfrm>
    </dsp:sp>
    <dsp:sp modelId="{0C4F1B5D-3047-4C99-AC22-E9CAA69D0085}">
      <dsp:nvSpPr>
        <dsp:cNvPr id="0" name=""/>
        <dsp:cNvSpPr/>
      </dsp:nvSpPr>
      <dsp:spPr>
        <a:xfrm>
          <a:off x="2880498" y="1139959"/>
          <a:ext cx="2524482" cy="297283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900" kern="1200" dirty="0"/>
            <a:t>Generated new feature called “Diff submitted allowed” which shows the difference between Average Submitted Charge Amount and Average Medicare Allowed Amount</a:t>
          </a:r>
        </a:p>
      </dsp:txBody>
      <dsp:txXfrm>
        <a:off x="2880498" y="1139959"/>
        <a:ext cx="2524482" cy="2972835"/>
      </dsp:txXfrm>
    </dsp:sp>
    <dsp:sp modelId="{71B4508B-A837-4805-AEAA-C8EF63373276}">
      <dsp:nvSpPr>
        <dsp:cNvPr id="0" name=""/>
        <dsp:cNvSpPr/>
      </dsp:nvSpPr>
      <dsp:spPr>
        <a:xfrm>
          <a:off x="5758408" y="448198"/>
          <a:ext cx="2524482" cy="691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Feature Encoding</a:t>
          </a:r>
        </a:p>
      </dsp:txBody>
      <dsp:txXfrm>
        <a:off x="5758408" y="448198"/>
        <a:ext cx="2524482" cy="691760"/>
      </dsp:txXfrm>
    </dsp:sp>
    <dsp:sp modelId="{5DCCFBA4-34D0-4C67-9AAD-91D8833905C4}">
      <dsp:nvSpPr>
        <dsp:cNvPr id="0" name=""/>
        <dsp:cNvSpPr/>
      </dsp:nvSpPr>
      <dsp:spPr>
        <a:xfrm>
          <a:off x="5758408" y="1139959"/>
          <a:ext cx="2524482" cy="297283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900" kern="1200" dirty="0"/>
            <a:t>Categorical </a:t>
          </a:r>
          <a:r>
            <a:rPr lang="en-IN" sz="1900" kern="1200" dirty="0" err="1"/>
            <a:t>colums</a:t>
          </a:r>
          <a:r>
            <a:rPr lang="en-IN" sz="1900" kern="1200" dirty="0"/>
            <a:t> with two unique values encoded with Binary encoding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900" kern="1200" dirty="0"/>
            <a:t>Categorical columns with high cardinal values are encoded with Frequency encoding.</a:t>
          </a:r>
        </a:p>
      </dsp:txBody>
      <dsp:txXfrm>
        <a:off x="5758408" y="1139959"/>
        <a:ext cx="2524482" cy="29728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package" Target="../embeddings/Microsoft_Excel_Worksheet1.xlsx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FEFD0F7-7500-7B66-D891-3E2F6ECB7C68}"/>
              </a:ext>
            </a:extLst>
          </p:cNvPr>
          <p:cNvGrpSpPr/>
          <p:nvPr/>
        </p:nvGrpSpPr>
        <p:grpSpPr>
          <a:xfrm>
            <a:off x="2393342" y="1141817"/>
            <a:ext cx="8311628" cy="4328679"/>
            <a:chOff x="922150" y="1325103"/>
            <a:chExt cx="7676544" cy="31616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F7190D1-4E6A-C0CB-A4BC-E0574277E9EB}"/>
                </a:ext>
              </a:extLst>
            </p:cNvPr>
            <p:cNvSpPr/>
            <p:nvPr/>
          </p:nvSpPr>
          <p:spPr>
            <a:xfrm>
              <a:off x="1397025" y="1503928"/>
              <a:ext cx="7201669" cy="2623250"/>
            </a:xfrm>
            <a:prstGeom prst="rect">
              <a:avLst/>
            </a:prstGeom>
            <a:solidFill>
              <a:srgbClr val="E8ECF8"/>
            </a:solidFill>
            <a:ln w="25400" cap="flat" cmpd="sng" algn="ctr">
              <a:solidFill>
                <a:srgbClr val="22336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6F78420-221B-F574-7A38-9C1A1B5FDC61}"/>
                </a:ext>
              </a:extLst>
            </p:cNvPr>
            <p:cNvSpPr/>
            <p:nvPr/>
          </p:nvSpPr>
          <p:spPr>
            <a:xfrm>
              <a:off x="922150" y="1325103"/>
              <a:ext cx="697424" cy="316165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solidFill>
                <a:srgbClr val="22336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I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1E806C-D21D-C3B5-92C7-922E269D49F0}"/>
                </a:ext>
              </a:extLst>
            </p:cNvPr>
            <p:cNvSpPr txBox="1"/>
            <p:nvPr/>
          </p:nvSpPr>
          <p:spPr>
            <a:xfrm>
              <a:off x="2859380" y="1823109"/>
              <a:ext cx="4409149" cy="51703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sz="2300" b="1" dirty="0">
                  <a:solidFill>
                    <a:schemeClr val="accent3"/>
                  </a:solidFill>
                  <a:latin typeface="Arial"/>
                  <a:cs typeface="Arial"/>
                  <a:sym typeface="Arial"/>
                </a:rPr>
                <a:t>INFOSYS </a:t>
              </a:r>
              <a:r>
                <a:rPr lang="en-US" sz="2300" b="1" dirty="0">
                  <a:solidFill>
                    <a:srgbClr val="00B0F0"/>
                  </a:solidFill>
                  <a:latin typeface="Arial"/>
                  <a:cs typeface="Arial"/>
                  <a:sym typeface="Arial"/>
                </a:rPr>
                <a:t>SPRINGBOARD</a:t>
              </a:r>
              <a:r>
                <a:rPr lang="en-US" sz="2300" b="1" dirty="0">
                  <a:solidFill>
                    <a:srgbClr val="223366"/>
                  </a:solidFill>
                  <a:latin typeface="Arial"/>
                  <a:cs typeface="Arial"/>
                  <a:sym typeface="Arial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sz="2300" b="1" dirty="0">
                  <a:solidFill>
                    <a:srgbClr val="223366"/>
                  </a:solidFill>
                  <a:latin typeface="Arial"/>
                  <a:cs typeface="Arial"/>
                  <a:sym typeface="Arial"/>
                </a:rPr>
                <a:t>INTERNSHIP</a:t>
              </a:r>
              <a:endPara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223366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FF1B9577-653A-74DA-8A9D-51D11E100965}"/>
                </a:ext>
              </a:extLst>
            </p:cNvPr>
            <p:cNvSpPr txBox="1"/>
            <p:nvPr/>
          </p:nvSpPr>
          <p:spPr>
            <a:xfrm>
              <a:off x="1899598" y="3431892"/>
              <a:ext cx="6328712" cy="5619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996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12121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 </a:t>
              </a: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212121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Problem Statement | </a:t>
              </a:r>
              <a:r>
                <a:rPr lang="en-US" dirty="0">
                  <a:solidFill>
                    <a:srgbClr val="212121">
                      <a:lumMod val="75000"/>
                    </a:srgbClr>
                  </a:solidFill>
                  <a:latin typeface="Arial"/>
                  <a:sym typeface="Arial"/>
                </a:rPr>
                <a:t>Dataset</a:t>
              </a: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212121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 Overview |</a:t>
              </a: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212121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lt"/>
                  <a:cs typeface="Poppins"/>
                  <a:sym typeface="Arial"/>
                </a:rPr>
                <a:t> </a:t>
              </a:r>
              <a:r>
                <a:rPr lang="en-US" dirty="0">
                  <a:solidFill>
                    <a:srgbClr val="212121">
                      <a:lumMod val="75000"/>
                    </a:srgbClr>
                  </a:solidFill>
                  <a:latin typeface="Arial"/>
                  <a:ea typeface="+mn-lt"/>
                  <a:cs typeface="Poppins"/>
                  <a:sym typeface="Arial"/>
                </a:rPr>
                <a:t>EDA</a:t>
              </a: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212121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lt"/>
                  <a:cs typeface="Arial"/>
                  <a:sym typeface="Arial"/>
                </a:rPr>
                <a:t> </a:t>
              </a: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212121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| </a:t>
              </a:r>
              <a:r>
                <a:rPr lang="en-US" dirty="0">
                  <a:solidFill>
                    <a:srgbClr val="212121">
                      <a:lumMod val="75000"/>
                    </a:srgbClr>
                  </a:solidFill>
                  <a:latin typeface="Arial"/>
                  <a:ea typeface="+mn-lt"/>
                  <a:cs typeface="Poppins"/>
                  <a:sym typeface="Arial"/>
                </a:rPr>
                <a:t>Pre-</a:t>
              </a:r>
              <a:r>
                <a:rPr lang="en-IN" dirty="0">
                  <a:solidFill>
                    <a:srgbClr val="212121">
                      <a:lumMod val="75000"/>
                    </a:srgbClr>
                  </a:solidFill>
                  <a:latin typeface="Arial"/>
                  <a:ea typeface="+mn-lt"/>
                  <a:cs typeface="Poppins"/>
                  <a:sym typeface="Arial"/>
                </a:rPr>
                <a:t>Processing </a:t>
              </a: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212121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 | Modelling &amp; Results – K-means &amp; DBSCAN </a:t>
              </a: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212121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lt"/>
                  <a:cs typeface="Arial"/>
                  <a:sym typeface="Arial"/>
                </a:rPr>
                <a:t>| ML-algorithms | Autoencoders | Conclusion | Q&amp;A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212121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Poppins"/>
                <a:sym typeface="Arial"/>
              </a:endParaRPr>
            </a:p>
          </p:txBody>
        </p:sp>
        <p:sp>
          <p:nvSpPr>
            <p:cNvPr id="21" name="TextBox 10">
              <a:extLst>
                <a:ext uri="{FF2B5EF4-FFF2-40B4-BE49-F238E27FC236}">
                  <a16:creationId xmlns:a16="http://schemas.microsoft.com/office/drawing/2014/main" id="{0CC7B5AE-EF15-AF38-116C-B3A2A715CBED}"/>
                </a:ext>
              </a:extLst>
            </p:cNvPr>
            <p:cNvSpPr txBox="1"/>
            <p:nvPr/>
          </p:nvSpPr>
          <p:spPr>
            <a:xfrm>
              <a:off x="2402240" y="2534555"/>
              <a:ext cx="5323429" cy="5619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996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Project Title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996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996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b="1" dirty="0">
                  <a:solidFill>
                    <a:srgbClr val="000000"/>
                  </a:solidFill>
                  <a:latin typeface="Arial"/>
                  <a:sym typeface="Arial"/>
                </a:rPr>
                <a:t>ANOMALY DETECTION 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Poppins"/>
                <a:sym typeface="Arial"/>
              </a:endParaRP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2589F62-3BBD-2933-1446-7736C78D0F1F}"/>
              </a:ext>
            </a:extLst>
          </p:cNvPr>
          <p:cNvSpPr/>
          <p:nvPr/>
        </p:nvSpPr>
        <p:spPr>
          <a:xfrm>
            <a:off x="7585544" y="5534108"/>
            <a:ext cx="4874149" cy="665449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663101-011D-FD36-D4E7-C1DBC333E236}"/>
              </a:ext>
            </a:extLst>
          </p:cNvPr>
          <p:cNvSpPr txBox="1"/>
          <p:nvPr/>
        </p:nvSpPr>
        <p:spPr>
          <a:xfrm>
            <a:off x="8006964" y="5685425"/>
            <a:ext cx="4325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TUSHAR MADHUKAR BHAGAT</a:t>
            </a:r>
          </a:p>
        </p:txBody>
      </p:sp>
    </p:spTree>
    <p:extLst>
      <p:ext uri="{BB962C8B-B14F-4D97-AF65-F5344CB8AC3E}">
        <p14:creationId xmlns:p14="http://schemas.microsoft.com/office/powerpoint/2010/main" val="110291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A4585-7424-0A94-7950-F62C0ACA9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731" y="220981"/>
            <a:ext cx="10105709" cy="449580"/>
          </a:xfrm>
        </p:spPr>
        <p:txBody>
          <a:bodyPr>
            <a:normAutofit/>
          </a:bodyPr>
          <a:lstStyle/>
          <a:p>
            <a:r>
              <a:rPr lang="en-IN" sz="2200" b="1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D341D4-BE13-E082-7171-C428C171195F}"/>
              </a:ext>
            </a:extLst>
          </p:cNvPr>
          <p:cNvSpPr txBox="1"/>
          <p:nvPr/>
        </p:nvSpPr>
        <p:spPr>
          <a:xfrm>
            <a:off x="1234882" y="2509941"/>
            <a:ext cx="420090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The Correlation Matrix shows the Association/Co-relation between Numerical columns in the Dataset :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endParaRPr lang="en-IN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Medicare standardized amount and Average Medicare Payment amount is highly correlated 0.99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are some columns which shows high correlation which are present in upper left and lower right of matrix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D19BAC-CD20-3E12-E3AA-0C2877189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789" y="952499"/>
            <a:ext cx="6119343" cy="568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84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A4585-7424-0A94-7950-F62C0ACA9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731" y="220981"/>
            <a:ext cx="10105709" cy="449580"/>
          </a:xfrm>
        </p:spPr>
        <p:txBody>
          <a:bodyPr>
            <a:normAutofit/>
          </a:bodyPr>
          <a:lstStyle/>
          <a:p>
            <a:r>
              <a:rPr lang="en-IN" sz="2200" b="1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Pre-Processing &amp; Feature Engineering 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E31EDDD-864E-F4F2-10DE-7E84FF239C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3091805"/>
              </p:ext>
            </p:extLst>
          </p:nvPr>
        </p:nvGraphicFramePr>
        <p:xfrm>
          <a:off x="2423160" y="1082040"/>
          <a:ext cx="8285480" cy="4560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92574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A4585-7424-0A94-7950-F62C0ACA9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731" y="38101"/>
            <a:ext cx="10105709" cy="449580"/>
          </a:xfrm>
        </p:spPr>
        <p:txBody>
          <a:bodyPr>
            <a:normAutofit/>
          </a:bodyPr>
          <a:lstStyle/>
          <a:p>
            <a:r>
              <a:rPr lang="en-IN" sz="2200" b="1" dirty="0" err="1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r>
              <a:rPr lang="en-IN" sz="2200" b="1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&amp; Results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E0096C-C816-6B33-A346-9882B98BE81B}"/>
              </a:ext>
            </a:extLst>
          </p:cNvPr>
          <p:cNvSpPr/>
          <p:nvPr/>
        </p:nvSpPr>
        <p:spPr>
          <a:xfrm>
            <a:off x="1874520" y="657106"/>
            <a:ext cx="2887980" cy="777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547484-9EF0-9D4A-F6B8-11DE8A6C07DA}"/>
              </a:ext>
            </a:extLst>
          </p:cNvPr>
          <p:cNvSpPr txBox="1"/>
          <p:nvPr/>
        </p:nvSpPr>
        <p:spPr>
          <a:xfrm>
            <a:off x="2148840" y="861060"/>
            <a:ext cx="238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 Clustering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964613-0E7A-96D8-71B8-BF6280A14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891" y="657106"/>
            <a:ext cx="6095365" cy="32461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2DD816-75B8-9B1F-F01C-4A48442B3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654" y="2831884"/>
            <a:ext cx="3866011" cy="30594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60EB9FF-939F-5A3D-185D-EA14105C529C}"/>
              </a:ext>
            </a:extLst>
          </p:cNvPr>
          <p:cNvSpPr txBox="1"/>
          <p:nvPr/>
        </p:nvSpPr>
        <p:spPr>
          <a:xfrm>
            <a:off x="6020241" y="4361601"/>
            <a:ext cx="507682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The graph shows the optimum no cluster to choose for K-means Clustering and Optimum no of components for PCA :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endParaRPr lang="en-IN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Above graph shows the no of </a:t>
            </a:r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 for Dimensionality reduction PCA where each component is shown with cumulative variance captured by them</a:t>
            </a:r>
            <a:endParaRPr lang="en-IN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elbow point graph on left side represent the optimum no of cluster for the k-means clustering which 2 no of optimum clusters.</a:t>
            </a:r>
          </a:p>
        </p:txBody>
      </p:sp>
    </p:spTree>
    <p:extLst>
      <p:ext uri="{BB962C8B-B14F-4D97-AF65-F5344CB8AC3E}">
        <p14:creationId xmlns:p14="http://schemas.microsoft.com/office/powerpoint/2010/main" val="83118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A4585-7424-0A94-7950-F62C0ACA9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445" y="82009"/>
            <a:ext cx="10105709" cy="449580"/>
          </a:xfrm>
        </p:spPr>
        <p:txBody>
          <a:bodyPr>
            <a:normAutofit/>
          </a:bodyPr>
          <a:lstStyle/>
          <a:p>
            <a:r>
              <a:rPr lang="en-IN" sz="2200" b="1" dirty="0" err="1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r>
              <a:rPr lang="en-IN" sz="2200" b="1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&amp; Results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E0096C-C816-6B33-A346-9882B98BE81B}"/>
              </a:ext>
            </a:extLst>
          </p:cNvPr>
          <p:cNvSpPr/>
          <p:nvPr/>
        </p:nvSpPr>
        <p:spPr>
          <a:xfrm>
            <a:off x="1581905" y="82009"/>
            <a:ext cx="2887980" cy="777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547484-9EF0-9D4A-F6B8-11DE8A6C07DA}"/>
              </a:ext>
            </a:extLst>
          </p:cNvPr>
          <p:cNvSpPr txBox="1"/>
          <p:nvPr/>
        </p:nvSpPr>
        <p:spPr>
          <a:xfrm>
            <a:off x="1833365" y="285963"/>
            <a:ext cx="238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 Clustering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0EB9FF-939F-5A3D-185D-EA14105C529C}"/>
              </a:ext>
            </a:extLst>
          </p:cNvPr>
          <p:cNvSpPr txBox="1"/>
          <p:nvPr/>
        </p:nvSpPr>
        <p:spPr>
          <a:xfrm>
            <a:off x="1480639" y="4871331"/>
            <a:ext cx="700433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The Scatter Plots shows the Distributions of cluster for K-means :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endParaRPr lang="en-IN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Above plot shows the </a:t>
            </a:r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PCA components where clusters are plotted for k-means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subplots on the right side shows the distribution of the clusters against Numerical columns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can see that k-means clustering is able to distinctly classify clusters </a:t>
            </a:r>
            <a:endParaRPr lang="en-IN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49528C-B1DF-37EE-BEF2-399EBF2E3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267" y="984629"/>
            <a:ext cx="4346455" cy="3713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6A8E04-4ADD-D9DE-B80E-74E3E45CD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877" y="0"/>
            <a:ext cx="3617516" cy="684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956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A4585-7424-0A94-7950-F62C0ACA9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731" y="38101"/>
            <a:ext cx="10105709" cy="449580"/>
          </a:xfrm>
        </p:spPr>
        <p:txBody>
          <a:bodyPr>
            <a:normAutofit/>
          </a:bodyPr>
          <a:lstStyle/>
          <a:p>
            <a:r>
              <a:rPr lang="en-IN" sz="2200" b="1" dirty="0" err="1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r>
              <a:rPr lang="en-IN" sz="2200" b="1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&amp; Results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E0096C-C816-6B33-A346-9882B98BE81B}"/>
              </a:ext>
            </a:extLst>
          </p:cNvPr>
          <p:cNvSpPr/>
          <p:nvPr/>
        </p:nvSpPr>
        <p:spPr>
          <a:xfrm>
            <a:off x="1581905" y="207389"/>
            <a:ext cx="2887980" cy="777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547484-9EF0-9D4A-F6B8-11DE8A6C07DA}"/>
              </a:ext>
            </a:extLst>
          </p:cNvPr>
          <p:cNvSpPr txBox="1"/>
          <p:nvPr/>
        </p:nvSpPr>
        <p:spPr>
          <a:xfrm>
            <a:off x="1833365" y="366823"/>
            <a:ext cx="238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DBSCAN Clustering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0EB9FF-939F-5A3D-185D-EA14105C529C}"/>
              </a:ext>
            </a:extLst>
          </p:cNvPr>
          <p:cNvSpPr txBox="1"/>
          <p:nvPr/>
        </p:nvSpPr>
        <p:spPr>
          <a:xfrm>
            <a:off x="1480639" y="4871331"/>
            <a:ext cx="7004331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The Scatter Plots shows the Distributions of cluster for DBSCAN: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endParaRPr lang="en-IN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Above plot shows the </a:t>
            </a:r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PCA components where clusters are plotted for DBSCAN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subplots on the right side shows the distribution of the clusters against Numerical columns  for DBCAN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can see that DBSCAN clustering is able to classify clusters and map different </a:t>
            </a:r>
          </a:p>
          <a:p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clusters.</a:t>
            </a:r>
            <a:endParaRPr lang="en-IN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73FE62-1F9B-3E49-2E1F-1E87A98E6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7653" y="-38101"/>
            <a:ext cx="3623094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544B25-6F0A-6EBE-882A-4353D3FD2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366" y="1046481"/>
            <a:ext cx="4259135" cy="366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044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A4585-7424-0A94-7950-F62C0ACA9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0491" y="79096"/>
            <a:ext cx="10105709" cy="449580"/>
          </a:xfrm>
        </p:spPr>
        <p:txBody>
          <a:bodyPr>
            <a:normAutofit/>
          </a:bodyPr>
          <a:lstStyle/>
          <a:p>
            <a:r>
              <a:rPr lang="en-IN" sz="2200" b="1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ML- Algorithms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0EB9FF-939F-5A3D-185D-EA14105C529C}"/>
              </a:ext>
            </a:extLst>
          </p:cNvPr>
          <p:cNvSpPr txBox="1"/>
          <p:nvPr/>
        </p:nvSpPr>
        <p:spPr>
          <a:xfrm>
            <a:off x="6041964" y="848713"/>
            <a:ext cx="581966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The SHAP Analysis of Isolation forest shows the impact of columns on result/Prediction: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endParaRPr lang="en-IN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Above plot shows that Average </a:t>
            </a:r>
            <a:r>
              <a:rPr lang="en-IN" sz="14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medicare</a:t>
            </a:r>
            <a:r>
              <a:rPr lang="en-IN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payment amount  &amp;  average </a:t>
            </a:r>
            <a:r>
              <a:rPr lang="en-IN" sz="14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medicare</a:t>
            </a:r>
            <a:r>
              <a:rPr lang="en-IN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allowed amount has high positive impact on the model </a:t>
            </a:r>
            <a:endParaRPr lang="en-IN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numerical columns has significantly contributed in decision making while only categorical value which is city has contributed to some extent.</a:t>
            </a:r>
          </a:p>
          <a:p>
            <a:endParaRPr lang="en-IN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IN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barplot</a:t>
            </a:r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below shows the anomaly detected by the isolation forest which is 2.50% i.e.2500.</a:t>
            </a:r>
          </a:p>
          <a:p>
            <a:endParaRPr lang="en-IN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Contamination Parameter : 0.025</a:t>
            </a:r>
            <a:endParaRPr lang="en-IN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3580CD-069B-6C31-268C-5A72F0BA5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954" y="3887402"/>
            <a:ext cx="6053686" cy="253388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B91909D-E833-85AD-25CA-71D0B85B42C7}"/>
              </a:ext>
            </a:extLst>
          </p:cNvPr>
          <p:cNvSpPr/>
          <p:nvPr/>
        </p:nvSpPr>
        <p:spPr>
          <a:xfrm>
            <a:off x="213360" y="222767"/>
            <a:ext cx="3429000" cy="44958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BB09AC-C1C6-E550-0BFF-F9C97BBFC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34" y="829842"/>
            <a:ext cx="5258113" cy="58394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B922BC-2B49-2BA3-B7AD-E24EE2351EAB}"/>
              </a:ext>
            </a:extLst>
          </p:cNvPr>
          <p:cNvSpPr txBox="1"/>
          <p:nvPr/>
        </p:nvSpPr>
        <p:spPr>
          <a:xfrm>
            <a:off x="807720" y="222767"/>
            <a:ext cx="3169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Isolation Forest</a:t>
            </a:r>
          </a:p>
        </p:txBody>
      </p:sp>
    </p:spTree>
    <p:extLst>
      <p:ext uri="{BB962C8B-B14F-4D97-AF65-F5344CB8AC3E}">
        <p14:creationId xmlns:p14="http://schemas.microsoft.com/office/powerpoint/2010/main" val="1560936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A4585-7424-0A94-7950-F62C0ACA9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731" y="38101"/>
            <a:ext cx="10105709" cy="449580"/>
          </a:xfrm>
        </p:spPr>
        <p:txBody>
          <a:bodyPr>
            <a:normAutofit/>
          </a:bodyPr>
          <a:lstStyle/>
          <a:p>
            <a:r>
              <a:rPr lang="en-IN" sz="2200" b="1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ML- Algorithms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0EB9FF-939F-5A3D-185D-EA14105C529C}"/>
              </a:ext>
            </a:extLst>
          </p:cNvPr>
          <p:cNvSpPr txBox="1"/>
          <p:nvPr/>
        </p:nvSpPr>
        <p:spPr>
          <a:xfrm>
            <a:off x="6096000" y="743724"/>
            <a:ext cx="581966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The Scatter-plots on left shows Distribution of Anomalies by applying Isolation Forest: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endParaRPr lang="en-IN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 dots shows anomaly and Green dot Normal datapoints.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can see that Isolation Forest is able to distinguishes between normal and anomalies.</a:t>
            </a:r>
          </a:p>
          <a:p>
            <a:endParaRPr lang="en-IN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Pie- chart below shows the Top 20 states with highest anomalies :</a:t>
            </a:r>
          </a:p>
          <a:p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California has highest no of anomalies around 15.80% in total. </a:t>
            </a:r>
            <a:r>
              <a:rPr lang="en-IN" sz="14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Follwed</a:t>
            </a:r>
            <a:r>
              <a:rPr lang="en-IN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by Texas with 13.20% and Florida 12.10%</a:t>
            </a:r>
          </a:p>
          <a:p>
            <a:endParaRPr lang="en-IN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B91909D-E833-85AD-25CA-71D0B85B42C7}"/>
              </a:ext>
            </a:extLst>
          </p:cNvPr>
          <p:cNvSpPr/>
          <p:nvPr/>
        </p:nvSpPr>
        <p:spPr>
          <a:xfrm>
            <a:off x="213360" y="222767"/>
            <a:ext cx="3429000" cy="44958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B922BC-2B49-2BA3-B7AD-E24EE2351EAB}"/>
              </a:ext>
            </a:extLst>
          </p:cNvPr>
          <p:cNvSpPr txBox="1"/>
          <p:nvPr/>
        </p:nvSpPr>
        <p:spPr>
          <a:xfrm>
            <a:off x="807720" y="222767"/>
            <a:ext cx="3169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Isolation Forest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1C613-DABF-D7C5-1674-DD024D916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5" y="1055868"/>
            <a:ext cx="6048865" cy="50584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2CDA1F-6E74-C1A2-5C9B-335FA5FFA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146" y="3226805"/>
            <a:ext cx="4540113" cy="354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05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A4585-7424-0A94-7950-F62C0ACA9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731" y="38101"/>
            <a:ext cx="10105709" cy="449580"/>
          </a:xfrm>
        </p:spPr>
        <p:txBody>
          <a:bodyPr>
            <a:normAutofit/>
          </a:bodyPr>
          <a:lstStyle/>
          <a:p>
            <a:r>
              <a:rPr lang="en-IN" sz="2200" b="1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ML- Algorithms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0EB9FF-939F-5A3D-185D-EA14105C529C}"/>
              </a:ext>
            </a:extLst>
          </p:cNvPr>
          <p:cNvSpPr txBox="1"/>
          <p:nvPr/>
        </p:nvSpPr>
        <p:spPr>
          <a:xfrm>
            <a:off x="3329940" y="4741426"/>
            <a:ext cx="968663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The Pie chart on left shows Distribution of Anomalies in Top 20 Cities: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endParaRPr lang="en-IN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York city has highest no of anomalies around 15.30% in total.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Followed by the Houston city </a:t>
            </a:r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r>
              <a:rPr lang="en-IN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.50% anomaly and Dallas with around 7.50% anomaly.</a:t>
            </a:r>
          </a:p>
          <a:p>
            <a:endParaRPr lang="en-IN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Pie- chart on right  shows the Top 20 Credentials with highest anomalies :</a:t>
            </a:r>
          </a:p>
          <a:p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MD credentials has the highest no of anomalies  around 92.30% anomalies.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 credential has comparatively small no of anomalies in 4.70%</a:t>
            </a:r>
            <a:endParaRPr lang="en-IN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B91909D-E833-85AD-25CA-71D0B85B42C7}"/>
              </a:ext>
            </a:extLst>
          </p:cNvPr>
          <p:cNvSpPr/>
          <p:nvPr/>
        </p:nvSpPr>
        <p:spPr>
          <a:xfrm>
            <a:off x="213360" y="222767"/>
            <a:ext cx="3429000" cy="44958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B922BC-2B49-2BA3-B7AD-E24EE2351EAB}"/>
              </a:ext>
            </a:extLst>
          </p:cNvPr>
          <p:cNvSpPr txBox="1"/>
          <p:nvPr/>
        </p:nvSpPr>
        <p:spPr>
          <a:xfrm>
            <a:off x="807720" y="222767"/>
            <a:ext cx="3169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Isolation Forest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D1F9AA-1F15-8527-F8C4-66F5BC412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193" y="574542"/>
            <a:ext cx="4777447" cy="39822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CB3A79-8DCC-32E2-946D-87A7F11B4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68" y="857013"/>
            <a:ext cx="5719706" cy="388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663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A4585-7424-0A94-7950-F62C0ACA9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871" y="41697"/>
            <a:ext cx="10105709" cy="449580"/>
          </a:xfrm>
        </p:spPr>
        <p:txBody>
          <a:bodyPr>
            <a:normAutofit/>
          </a:bodyPr>
          <a:lstStyle/>
          <a:p>
            <a:r>
              <a:rPr lang="en-IN" sz="2200" b="1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ML- Algorithms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B91909D-E833-85AD-25CA-71D0B85B42C7}"/>
              </a:ext>
            </a:extLst>
          </p:cNvPr>
          <p:cNvSpPr/>
          <p:nvPr/>
        </p:nvSpPr>
        <p:spPr>
          <a:xfrm>
            <a:off x="213360" y="222767"/>
            <a:ext cx="3429000" cy="44958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B922BC-2B49-2BA3-B7AD-E24EE2351EAB}"/>
              </a:ext>
            </a:extLst>
          </p:cNvPr>
          <p:cNvSpPr txBox="1"/>
          <p:nvPr/>
        </p:nvSpPr>
        <p:spPr>
          <a:xfrm>
            <a:off x="807720" y="222767"/>
            <a:ext cx="3169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Isolation Forest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AE5A627-C008-A628-2D56-1A7B8A9B11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34662"/>
              </p:ext>
            </p:extLst>
          </p:nvPr>
        </p:nvGraphicFramePr>
        <p:xfrm>
          <a:off x="6073140" y="672347"/>
          <a:ext cx="599694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2520">
                  <a:extLst>
                    <a:ext uri="{9D8B030D-6E8A-4147-A177-3AD203B41FA5}">
                      <a16:colId xmlns:a16="http://schemas.microsoft.com/office/drawing/2014/main" val="1518190443"/>
                    </a:ext>
                  </a:extLst>
                </a:gridCol>
                <a:gridCol w="1531620">
                  <a:extLst>
                    <a:ext uri="{9D8B030D-6E8A-4147-A177-3AD203B41FA5}">
                      <a16:colId xmlns:a16="http://schemas.microsoft.com/office/drawing/2014/main" val="4097758219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1153696887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1118880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1400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Entity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Medicare Participation indicator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802299"/>
                  </a:ext>
                </a:extLst>
              </a:tr>
              <a:tr h="252871">
                <a:tc>
                  <a:txBody>
                    <a:bodyPr/>
                    <a:lstStyle/>
                    <a:p>
                      <a:r>
                        <a:rPr lang="en-IN" sz="1300" dirty="0"/>
                        <a:t>Male-2197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Individual-1540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Facility-1622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Yes-2500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211647"/>
                  </a:ext>
                </a:extLst>
              </a:tr>
              <a:tr h="252871">
                <a:tc>
                  <a:txBody>
                    <a:bodyPr/>
                    <a:lstStyle/>
                    <a:p>
                      <a:r>
                        <a:rPr lang="en-IN" sz="1300" dirty="0"/>
                        <a:t>Female-306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Organization-960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Non-Facility -878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No-0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24350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42EF710-840D-8259-F965-ABB2F745CAA4}"/>
              </a:ext>
            </a:extLst>
          </p:cNvPr>
          <p:cNvSpPr txBox="1"/>
          <p:nvPr/>
        </p:nvSpPr>
        <p:spPr>
          <a:xfrm>
            <a:off x="6228169" y="2042160"/>
            <a:ext cx="56818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The pie chart below shows the distribution of  Anomalies in Top 15 Provider Type:</a:t>
            </a:r>
          </a:p>
          <a:p>
            <a:r>
              <a:rPr lang="en-IN" sz="1400" dirty="0"/>
              <a:t>Where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Ambulatory Surgical </a:t>
            </a:r>
            <a:r>
              <a:rPr lang="en-IN" sz="1400" dirty="0" err="1"/>
              <a:t>Center</a:t>
            </a:r>
            <a:r>
              <a:rPr lang="en-IN" sz="1400" dirty="0"/>
              <a:t> has the highest no of anomalies 21.8%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Followed by </a:t>
            </a:r>
            <a:r>
              <a:rPr lang="en-IN" sz="1400" dirty="0" err="1"/>
              <a:t>Orthopedic</a:t>
            </a:r>
            <a:r>
              <a:rPr lang="en-IN" sz="1400" dirty="0"/>
              <a:t> Surgery which has 15.2% , Ambulance Service Provider has 9.2% anomalies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128715-8C9E-699F-AAF8-9D69B3AD2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45" y="990423"/>
            <a:ext cx="5792706" cy="5669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F254E5-5B0A-2AF4-0E4E-638D62BF6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452" y="3501437"/>
            <a:ext cx="5796189" cy="31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06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A4585-7424-0A94-7950-F62C0ACA9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731" y="38101"/>
            <a:ext cx="10105709" cy="449580"/>
          </a:xfrm>
        </p:spPr>
        <p:txBody>
          <a:bodyPr>
            <a:normAutofit/>
          </a:bodyPr>
          <a:lstStyle/>
          <a:p>
            <a:r>
              <a:rPr lang="en-IN" sz="2200" b="1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ML- Algorithms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0EB9FF-939F-5A3D-185D-EA14105C529C}"/>
              </a:ext>
            </a:extLst>
          </p:cNvPr>
          <p:cNvSpPr txBox="1"/>
          <p:nvPr/>
        </p:nvSpPr>
        <p:spPr>
          <a:xfrm>
            <a:off x="6096000" y="638408"/>
            <a:ext cx="5819666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The SHAP Analysis of Elliptic Envelope the impact of columns on result/Prediction: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endParaRPr lang="en-IN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Above plot shows that Average </a:t>
            </a:r>
            <a:r>
              <a:rPr lang="en-IN" sz="14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medicare</a:t>
            </a:r>
            <a:r>
              <a:rPr lang="en-IN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payment amount  &amp;  average </a:t>
            </a:r>
            <a:r>
              <a:rPr lang="en-IN" sz="14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medicare</a:t>
            </a:r>
            <a:r>
              <a:rPr lang="en-IN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payment amount has high positive impact on the model where as Average </a:t>
            </a:r>
            <a:r>
              <a:rPr lang="en-IN" sz="14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medicare</a:t>
            </a:r>
            <a:r>
              <a:rPr lang="en-IN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allowed amount has negatively effected model output</a:t>
            </a:r>
            <a:endParaRPr lang="en-IN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numerical columns has significantly contributed in decision making while only categorical value which is city has contributed to some extent.</a:t>
            </a:r>
          </a:p>
          <a:p>
            <a:endParaRPr lang="en-IN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IN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barplot</a:t>
            </a:r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below shows the anomaly detected by the Elliptic Envelope  is 2.00% i.e.2000.</a:t>
            </a:r>
          </a:p>
          <a:p>
            <a:endParaRPr lang="en-IN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Contamination Parameter: 0.02</a:t>
            </a:r>
            <a:endParaRPr lang="en-IN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B91909D-E833-85AD-25CA-71D0B85B42C7}"/>
              </a:ext>
            </a:extLst>
          </p:cNvPr>
          <p:cNvSpPr/>
          <p:nvPr/>
        </p:nvSpPr>
        <p:spPr>
          <a:xfrm>
            <a:off x="213360" y="222767"/>
            <a:ext cx="3429000" cy="44958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B922BC-2B49-2BA3-B7AD-E24EE2351EAB}"/>
              </a:ext>
            </a:extLst>
          </p:cNvPr>
          <p:cNvSpPr txBox="1"/>
          <p:nvPr/>
        </p:nvSpPr>
        <p:spPr>
          <a:xfrm>
            <a:off x="807720" y="222767"/>
            <a:ext cx="3169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Elliptic Envelope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1F0383-6D1D-CC43-8C96-16C5BFE55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393" y="3962395"/>
            <a:ext cx="6182880" cy="25879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038D93-2304-2B8D-A16B-B6684BA6E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" y="878516"/>
            <a:ext cx="5107196" cy="567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60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07CEDD-3ECC-AC84-E0F7-15718B65537F}"/>
              </a:ext>
            </a:extLst>
          </p:cNvPr>
          <p:cNvSpPr txBox="1"/>
          <p:nvPr/>
        </p:nvSpPr>
        <p:spPr>
          <a:xfrm>
            <a:off x="2274073" y="1081376"/>
            <a:ext cx="3419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Problem Statement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F9494-42A3-A6E3-DC23-11043335BCFE}"/>
              </a:ext>
            </a:extLst>
          </p:cNvPr>
          <p:cNvSpPr txBox="1"/>
          <p:nvPr/>
        </p:nvSpPr>
        <p:spPr>
          <a:xfrm>
            <a:off x="3490624" y="564543"/>
            <a:ext cx="84124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IN" sz="1800" b="0" i="0" u="none" strike="noStrike" baseline="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Segoe UI" panose="020B0502040204020203" pitchFamily="34" charset="0"/>
              </a:rPr>
              <a:t> </a:t>
            </a:r>
          </a:p>
          <a:p>
            <a:endParaRPr lang="en-IN" sz="1800" b="0" i="0" u="none" strike="noStrike" baseline="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endParaRPr lang="en-IN" sz="1800" b="0" i="0" u="none" strike="noStrike" baseline="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algn="ctr"/>
            <a:r>
              <a:rPr lang="en-US" sz="1800" b="0" i="0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this project, we delve deep into the thriving sector of </a:t>
            </a:r>
            <a:r>
              <a:rPr lang="en-US" sz="1800" b="1" i="0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</a:t>
            </a:r>
            <a:r>
              <a:rPr lang="en-US" sz="1800" b="0" i="0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analyzing a </a:t>
            </a:r>
            <a:r>
              <a:rPr lang="en-US" sz="1800" b="1" i="0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Anomaly detection on Healthcare Dataset </a:t>
            </a:r>
            <a:r>
              <a:rPr lang="en-US" sz="1800" b="0" i="0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a USA-based Health Service Providers, available at the </a:t>
            </a:r>
            <a:r>
              <a:rPr lang="en-US" sz="1800" b="0" i="0" strike="noStrike" baseline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kaggle</a:t>
            </a:r>
            <a:r>
              <a:rPr lang="en-US" sz="1800" b="0" i="0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This dataset documents all transactions between patients and service providers. Our primary objective is to amplify the efficiency of Healthcare System and avoid fraudulent transactions in </a:t>
            </a:r>
            <a:r>
              <a:rPr lang="en-US" sz="1800" b="1" i="0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Healthcare system</a:t>
            </a:r>
            <a:r>
              <a:rPr lang="en-US" sz="1800" b="0" i="0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We aim to transform the data into a -centric dataset that will facilitate the Base for Anomaly Detection system of patient providing better service , ultimately enhancing security ,efficiency and patient service. 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680876-B188-1AA8-3704-02E8E42C76D8}"/>
              </a:ext>
            </a:extLst>
          </p:cNvPr>
          <p:cNvGrpSpPr/>
          <p:nvPr/>
        </p:nvGrpSpPr>
        <p:grpSpPr>
          <a:xfrm>
            <a:off x="8888356" y="3980863"/>
            <a:ext cx="3189304" cy="2766856"/>
            <a:chOff x="4578211" y="760307"/>
            <a:chExt cx="4510006" cy="3741355"/>
          </a:xfrm>
        </p:grpSpPr>
        <p:pic>
          <p:nvPicPr>
            <p:cNvPr id="7" name="Picture 6" descr="A purple question mark with gears&#10;&#10;Description automatically generated">
              <a:extLst>
                <a:ext uri="{FF2B5EF4-FFF2-40B4-BE49-F238E27FC236}">
                  <a16:creationId xmlns:a16="http://schemas.microsoft.com/office/drawing/2014/main" id="{9DEE820B-8302-6916-76FF-F6B2C48D13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111" t="10028" r="10940" b="11567"/>
            <a:stretch/>
          </p:blipFill>
          <p:spPr>
            <a:xfrm>
              <a:off x="5486396" y="760307"/>
              <a:ext cx="3601821" cy="3622886"/>
            </a:xfrm>
            <a:prstGeom prst="rect">
              <a:avLst/>
            </a:prstGeom>
          </p:spPr>
        </p:pic>
        <p:pic>
          <p:nvPicPr>
            <p:cNvPr id="8" name="Picture 7" descr="Businessman with clipboard">
              <a:extLst>
                <a:ext uri="{FF2B5EF4-FFF2-40B4-BE49-F238E27FC236}">
                  <a16:creationId xmlns:a16="http://schemas.microsoft.com/office/drawing/2014/main" id="{7643CAC2-273A-EC3B-B58F-115422E32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6"/>
            <a:stretch/>
          </p:blipFill>
          <p:spPr>
            <a:xfrm>
              <a:off x="4578211" y="2188308"/>
              <a:ext cx="2340981" cy="23133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3646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A4585-7424-0A94-7950-F62C0ACA9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731" y="38101"/>
            <a:ext cx="10105709" cy="449580"/>
          </a:xfrm>
        </p:spPr>
        <p:txBody>
          <a:bodyPr>
            <a:normAutofit/>
          </a:bodyPr>
          <a:lstStyle/>
          <a:p>
            <a:r>
              <a:rPr lang="en-IN" sz="2200" b="1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ML- Algorithms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0EB9FF-939F-5A3D-185D-EA14105C529C}"/>
              </a:ext>
            </a:extLst>
          </p:cNvPr>
          <p:cNvSpPr txBox="1"/>
          <p:nvPr/>
        </p:nvSpPr>
        <p:spPr>
          <a:xfrm>
            <a:off x="6096000" y="743724"/>
            <a:ext cx="581966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The Scatter-plots on left shows Distribution of Anomalies by applying Elliptic Envelope: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endParaRPr lang="en-IN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 dots shows anomaly and Green dot Normal datapoints.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can see that Elliptic Envelope is able to distinguishes between normal and anomalies.</a:t>
            </a:r>
          </a:p>
          <a:p>
            <a:endParaRPr lang="en-IN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Pie- chart below shows the Top 20 states with highest anomalies :</a:t>
            </a:r>
          </a:p>
          <a:p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Florida state has highest no of anomalies around 12.08% in total. </a:t>
            </a:r>
            <a:r>
              <a:rPr lang="en-IN" sz="14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Follwed</a:t>
            </a:r>
            <a:r>
              <a:rPr lang="en-IN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by Texas with 11.0% and California 10.5%</a:t>
            </a:r>
          </a:p>
          <a:p>
            <a:endParaRPr lang="en-IN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B91909D-E833-85AD-25CA-71D0B85B42C7}"/>
              </a:ext>
            </a:extLst>
          </p:cNvPr>
          <p:cNvSpPr/>
          <p:nvPr/>
        </p:nvSpPr>
        <p:spPr>
          <a:xfrm>
            <a:off x="213360" y="222767"/>
            <a:ext cx="3429000" cy="44958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B922BC-2B49-2BA3-B7AD-E24EE2351EAB}"/>
              </a:ext>
            </a:extLst>
          </p:cNvPr>
          <p:cNvSpPr txBox="1"/>
          <p:nvPr/>
        </p:nvSpPr>
        <p:spPr>
          <a:xfrm>
            <a:off x="807720" y="222767"/>
            <a:ext cx="3169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Elliptic Envelope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57B42A-8E86-2D9C-909D-6B28DD981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165861"/>
            <a:ext cx="5931930" cy="4960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5050F9-F60C-90D4-B085-30C675508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120" y="3365106"/>
            <a:ext cx="4926169" cy="345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776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A4585-7424-0A94-7950-F62C0ACA9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731" y="38101"/>
            <a:ext cx="10105709" cy="449580"/>
          </a:xfrm>
        </p:spPr>
        <p:txBody>
          <a:bodyPr>
            <a:normAutofit/>
          </a:bodyPr>
          <a:lstStyle/>
          <a:p>
            <a:r>
              <a:rPr lang="en-IN" sz="2200" b="1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ML- Algorithms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0EB9FF-939F-5A3D-185D-EA14105C529C}"/>
              </a:ext>
            </a:extLst>
          </p:cNvPr>
          <p:cNvSpPr txBox="1"/>
          <p:nvPr/>
        </p:nvSpPr>
        <p:spPr>
          <a:xfrm>
            <a:off x="3329940" y="4741426"/>
            <a:ext cx="968663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The Pie chart on left shows Distribution of Anomalies in Top 20 Cities: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endParaRPr lang="en-IN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York city has highest no of anomalies around 12.60% in total.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Followed by the Dallas city 7.50% anomaly and Houston with around 6.70%  anomaly.</a:t>
            </a:r>
          </a:p>
          <a:p>
            <a:endParaRPr lang="en-IN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Pie- chart on right  shows the Top 20 Credentials with highest anomalies :</a:t>
            </a:r>
          </a:p>
          <a:p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MD credentials has the highest no of anomalies  around 84.60% anomalies.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  credential has comparatively small no of anomalies in 6.3%</a:t>
            </a:r>
            <a:endParaRPr lang="en-IN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B91909D-E833-85AD-25CA-71D0B85B42C7}"/>
              </a:ext>
            </a:extLst>
          </p:cNvPr>
          <p:cNvSpPr/>
          <p:nvPr/>
        </p:nvSpPr>
        <p:spPr>
          <a:xfrm>
            <a:off x="213360" y="222767"/>
            <a:ext cx="3429000" cy="44958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B922BC-2B49-2BA3-B7AD-E24EE2351EAB}"/>
              </a:ext>
            </a:extLst>
          </p:cNvPr>
          <p:cNvSpPr txBox="1"/>
          <p:nvPr/>
        </p:nvSpPr>
        <p:spPr>
          <a:xfrm>
            <a:off x="807720" y="222767"/>
            <a:ext cx="3169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Elliptic Envelope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237355-E673-229B-1502-3E741A5DB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64" y="837589"/>
            <a:ext cx="5868601" cy="3910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E4C813-2FB5-6C16-12E2-5281403DB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369" y="672347"/>
            <a:ext cx="4656271" cy="396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53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A4585-7424-0A94-7950-F62C0ACA9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8111" y="41674"/>
            <a:ext cx="10105709" cy="449580"/>
          </a:xfrm>
        </p:spPr>
        <p:txBody>
          <a:bodyPr>
            <a:normAutofit/>
          </a:bodyPr>
          <a:lstStyle/>
          <a:p>
            <a:r>
              <a:rPr lang="en-IN" sz="2200" b="1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ML- Algorithms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B91909D-E833-85AD-25CA-71D0B85B42C7}"/>
              </a:ext>
            </a:extLst>
          </p:cNvPr>
          <p:cNvSpPr/>
          <p:nvPr/>
        </p:nvSpPr>
        <p:spPr>
          <a:xfrm>
            <a:off x="213360" y="222767"/>
            <a:ext cx="3429000" cy="44958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B922BC-2B49-2BA3-B7AD-E24EE2351EAB}"/>
              </a:ext>
            </a:extLst>
          </p:cNvPr>
          <p:cNvSpPr txBox="1"/>
          <p:nvPr/>
        </p:nvSpPr>
        <p:spPr>
          <a:xfrm>
            <a:off x="784860" y="238035"/>
            <a:ext cx="3169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Elliptic Envelope 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AE5A627-C008-A628-2D56-1A7B8A9B11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589752"/>
              </p:ext>
            </p:extLst>
          </p:nvPr>
        </p:nvGraphicFramePr>
        <p:xfrm>
          <a:off x="6073140" y="672347"/>
          <a:ext cx="599694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2520">
                  <a:extLst>
                    <a:ext uri="{9D8B030D-6E8A-4147-A177-3AD203B41FA5}">
                      <a16:colId xmlns:a16="http://schemas.microsoft.com/office/drawing/2014/main" val="151819044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4097758219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1153696887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1118880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1400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Entity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Medicare Participation indicator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802299"/>
                  </a:ext>
                </a:extLst>
              </a:tr>
              <a:tr h="252871">
                <a:tc>
                  <a:txBody>
                    <a:bodyPr/>
                    <a:lstStyle/>
                    <a:p>
                      <a:r>
                        <a:rPr lang="en-IN" sz="1300" dirty="0"/>
                        <a:t>Male-1594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Individual-1679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Facility-377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Yes-2000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211647"/>
                  </a:ext>
                </a:extLst>
              </a:tr>
              <a:tr h="252871">
                <a:tc>
                  <a:txBody>
                    <a:bodyPr/>
                    <a:lstStyle/>
                    <a:p>
                      <a:r>
                        <a:rPr lang="en-IN" sz="1300" dirty="0"/>
                        <a:t>Female-406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Organization-321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Non-Facility -1623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No-0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24350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42EF710-840D-8259-F965-ABB2F745CAA4}"/>
              </a:ext>
            </a:extLst>
          </p:cNvPr>
          <p:cNvSpPr txBox="1"/>
          <p:nvPr/>
        </p:nvSpPr>
        <p:spPr>
          <a:xfrm>
            <a:off x="6151969" y="1950720"/>
            <a:ext cx="56818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The pie chart below shows the distribution of  Anomalies in Top 15 Provider Type:</a:t>
            </a:r>
          </a:p>
          <a:p>
            <a:r>
              <a:rPr lang="en-IN" sz="1400" dirty="0"/>
              <a:t>Where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err="1"/>
              <a:t>Hematology</a:t>
            </a:r>
            <a:r>
              <a:rPr lang="en-IN" sz="1400" dirty="0"/>
              <a:t> Oncology has the highest no of anomalies 17.9%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Followed by Physical Therapist in Private Sector which has 17.8% , Diagnostic Radiology has 7.0% anomalies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35A964-9AE9-3CE5-999E-310927E49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1243847"/>
            <a:ext cx="5856650" cy="48597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FAF0A5-DE8D-FB1E-E4A3-32374F788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781" y="3516808"/>
            <a:ext cx="5618999" cy="29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03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A4585-7424-0A94-7950-F62C0ACA9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731" y="38101"/>
            <a:ext cx="10105709" cy="449580"/>
          </a:xfrm>
        </p:spPr>
        <p:txBody>
          <a:bodyPr>
            <a:normAutofit/>
          </a:bodyPr>
          <a:lstStyle/>
          <a:p>
            <a:r>
              <a:rPr lang="en-IN" sz="2200" b="1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ML- Algorithms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0EB9FF-939F-5A3D-185D-EA14105C529C}"/>
              </a:ext>
            </a:extLst>
          </p:cNvPr>
          <p:cNvSpPr txBox="1"/>
          <p:nvPr/>
        </p:nvSpPr>
        <p:spPr>
          <a:xfrm>
            <a:off x="5994656" y="651274"/>
            <a:ext cx="5819666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The SHAP Analysis of One-class SVM the impact of columns on result/Prediction: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endParaRPr lang="en-IN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Above plot shows that Average </a:t>
            </a:r>
            <a:r>
              <a:rPr lang="en-IN" sz="14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medicare</a:t>
            </a:r>
            <a:r>
              <a:rPr lang="en-IN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payment amount  &amp;  average </a:t>
            </a:r>
            <a:r>
              <a:rPr lang="en-IN" sz="14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medicare</a:t>
            </a:r>
            <a:r>
              <a:rPr lang="en-IN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allowed amount has high positive impact on the model where as Average </a:t>
            </a:r>
            <a:r>
              <a:rPr lang="en-IN" sz="14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medicare</a:t>
            </a:r>
            <a:r>
              <a:rPr lang="en-IN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standardized amount has negatively effected model output</a:t>
            </a:r>
            <a:endParaRPr lang="en-IN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numerical columns has significantly contributed in decision making while only categorical value which is city has contributed to some extent.</a:t>
            </a:r>
          </a:p>
          <a:p>
            <a:endParaRPr lang="en-IN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IN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barplot</a:t>
            </a:r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below shows the anomaly detected by the Elliptic Envelope  is 3.50% i.e.3500.</a:t>
            </a:r>
          </a:p>
          <a:p>
            <a:endParaRPr lang="en-IN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Contamination Parameter : 0.035</a:t>
            </a:r>
            <a:endParaRPr lang="en-IN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B91909D-E833-85AD-25CA-71D0B85B42C7}"/>
              </a:ext>
            </a:extLst>
          </p:cNvPr>
          <p:cNvSpPr/>
          <p:nvPr/>
        </p:nvSpPr>
        <p:spPr>
          <a:xfrm>
            <a:off x="213360" y="222767"/>
            <a:ext cx="3429000" cy="44958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B922BC-2B49-2BA3-B7AD-E24EE2351EAB}"/>
              </a:ext>
            </a:extLst>
          </p:cNvPr>
          <p:cNvSpPr txBox="1"/>
          <p:nvPr/>
        </p:nvSpPr>
        <p:spPr>
          <a:xfrm>
            <a:off x="807720" y="222767"/>
            <a:ext cx="3169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One-Class SVM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669F31-0469-9E10-1FCB-B3A414028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656" y="3908107"/>
            <a:ext cx="6100909" cy="25536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3A3F3E-BCD3-A41A-6D72-B09AC23E9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" y="857013"/>
            <a:ext cx="5240892" cy="571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10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A4585-7424-0A94-7950-F62C0ACA9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731" y="38101"/>
            <a:ext cx="10105709" cy="449580"/>
          </a:xfrm>
        </p:spPr>
        <p:txBody>
          <a:bodyPr>
            <a:normAutofit/>
          </a:bodyPr>
          <a:lstStyle/>
          <a:p>
            <a:r>
              <a:rPr lang="en-IN" sz="2200" b="1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ML- Algorithms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0EB9FF-939F-5A3D-185D-EA14105C529C}"/>
              </a:ext>
            </a:extLst>
          </p:cNvPr>
          <p:cNvSpPr txBox="1"/>
          <p:nvPr/>
        </p:nvSpPr>
        <p:spPr>
          <a:xfrm>
            <a:off x="6096000" y="743724"/>
            <a:ext cx="581966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The Scatter-plots on left shows Distribution of Anomalies by applying One-class SVM :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endParaRPr lang="en-IN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 dots shows anomaly and Green dot Normal datapoints.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can see that One class SVM is able to distinguishes between normal and anomalies.</a:t>
            </a:r>
          </a:p>
          <a:p>
            <a:endParaRPr lang="en-IN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Pie- chart below shows the Top 20 states with highest anomalies :</a:t>
            </a:r>
          </a:p>
          <a:p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California state has highest no of anomalies around 20.60% in total.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Follwed</a:t>
            </a:r>
            <a:r>
              <a:rPr lang="en-IN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by New YORK  with 20.50% and Texas with 11.7%</a:t>
            </a:r>
          </a:p>
          <a:p>
            <a:endParaRPr lang="en-IN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B91909D-E833-85AD-25CA-71D0B85B42C7}"/>
              </a:ext>
            </a:extLst>
          </p:cNvPr>
          <p:cNvSpPr/>
          <p:nvPr/>
        </p:nvSpPr>
        <p:spPr>
          <a:xfrm>
            <a:off x="213360" y="222767"/>
            <a:ext cx="3429000" cy="44958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B922BC-2B49-2BA3-B7AD-E24EE2351EAB}"/>
              </a:ext>
            </a:extLst>
          </p:cNvPr>
          <p:cNvSpPr txBox="1"/>
          <p:nvPr/>
        </p:nvSpPr>
        <p:spPr>
          <a:xfrm>
            <a:off x="807720" y="222767"/>
            <a:ext cx="3169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One-Class SVM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636202-49F6-7CF1-1305-0FA409471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76" y="1257123"/>
            <a:ext cx="5818314" cy="48656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648D60-AADB-CA07-341C-5ED4A403C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313" y="3689926"/>
            <a:ext cx="4389127" cy="306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6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A4585-7424-0A94-7950-F62C0ACA9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731" y="38101"/>
            <a:ext cx="10105709" cy="449580"/>
          </a:xfrm>
        </p:spPr>
        <p:txBody>
          <a:bodyPr>
            <a:normAutofit/>
          </a:bodyPr>
          <a:lstStyle/>
          <a:p>
            <a:r>
              <a:rPr lang="en-IN" sz="2200" b="1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ML- Algorithms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0EB9FF-939F-5A3D-185D-EA14105C529C}"/>
              </a:ext>
            </a:extLst>
          </p:cNvPr>
          <p:cNvSpPr txBox="1"/>
          <p:nvPr/>
        </p:nvSpPr>
        <p:spPr>
          <a:xfrm>
            <a:off x="3329940" y="4741426"/>
            <a:ext cx="968663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The Pie chart on left shows Distribution of Anomalies in Top 20 Cities: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endParaRPr lang="en-IN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York city has highest no of anomalies around 42.10% in total.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Followed by the Huston city with 11.70% anomaly and Baltimore with around 4.7%  anomaly.</a:t>
            </a:r>
          </a:p>
          <a:p>
            <a:endParaRPr lang="en-IN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Pie- chart on right  shows the Top 20 Credentials with highest anomalies :</a:t>
            </a:r>
          </a:p>
          <a:p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MD credentials has the highest no of anomalies  around 86.40% anomalies.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 credential has comparatively small no of anomalies in 8.4%</a:t>
            </a:r>
            <a:endParaRPr lang="en-IN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B91909D-E833-85AD-25CA-71D0B85B42C7}"/>
              </a:ext>
            </a:extLst>
          </p:cNvPr>
          <p:cNvSpPr/>
          <p:nvPr/>
        </p:nvSpPr>
        <p:spPr>
          <a:xfrm>
            <a:off x="213360" y="222767"/>
            <a:ext cx="3429000" cy="44958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B922BC-2B49-2BA3-B7AD-E24EE2351EAB}"/>
              </a:ext>
            </a:extLst>
          </p:cNvPr>
          <p:cNvSpPr txBox="1"/>
          <p:nvPr/>
        </p:nvSpPr>
        <p:spPr>
          <a:xfrm>
            <a:off x="807720" y="222767"/>
            <a:ext cx="3169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One-Class SVM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4DCDEF-EF11-70D6-EE73-CEBE84A81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" y="807543"/>
            <a:ext cx="5554980" cy="38751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00F7C7-360B-66E1-B4B7-E28A362B0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582" y="672347"/>
            <a:ext cx="4623512" cy="393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29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A4585-7424-0A94-7950-F62C0ACA9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8111" y="84774"/>
            <a:ext cx="10105709" cy="449580"/>
          </a:xfrm>
        </p:spPr>
        <p:txBody>
          <a:bodyPr>
            <a:normAutofit/>
          </a:bodyPr>
          <a:lstStyle/>
          <a:p>
            <a:r>
              <a:rPr lang="en-IN" sz="2200" b="1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ML- Algorithms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B91909D-E833-85AD-25CA-71D0B85B42C7}"/>
              </a:ext>
            </a:extLst>
          </p:cNvPr>
          <p:cNvSpPr/>
          <p:nvPr/>
        </p:nvSpPr>
        <p:spPr>
          <a:xfrm>
            <a:off x="213360" y="222767"/>
            <a:ext cx="3429000" cy="44958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B922BC-2B49-2BA3-B7AD-E24EE2351EAB}"/>
              </a:ext>
            </a:extLst>
          </p:cNvPr>
          <p:cNvSpPr txBox="1"/>
          <p:nvPr/>
        </p:nvSpPr>
        <p:spPr>
          <a:xfrm>
            <a:off x="807720" y="222767"/>
            <a:ext cx="3169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One-Class SVM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13595-DFE1-433B-A40E-17D4CF2A2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66" y="1280159"/>
            <a:ext cx="5819666" cy="48290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3B26BA-E6B9-5171-5691-321FF7119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69" y="3535680"/>
            <a:ext cx="5555328" cy="3147060"/>
          </a:xfrm>
          <a:prstGeom prst="rect">
            <a:avLst/>
          </a:prstGeom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AE5A627-C008-A628-2D56-1A7B8A9B11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75079"/>
              </p:ext>
            </p:extLst>
          </p:nvPr>
        </p:nvGraphicFramePr>
        <p:xfrm>
          <a:off x="6073140" y="672347"/>
          <a:ext cx="599694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2520">
                  <a:extLst>
                    <a:ext uri="{9D8B030D-6E8A-4147-A177-3AD203B41FA5}">
                      <a16:colId xmlns:a16="http://schemas.microsoft.com/office/drawing/2014/main" val="1518190443"/>
                    </a:ext>
                  </a:extLst>
                </a:gridCol>
                <a:gridCol w="1531620">
                  <a:extLst>
                    <a:ext uri="{9D8B030D-6E8A-4147-A177-3AD203B41FA5}">
                      <a16:colId xmlns:a16="http://schemas.microsoft.com/office/drawing/2014/main" val="4097758219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1153696887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1118880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1400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Entity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Medicare Participation indicator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802299"/>
                  </a:ext>
                </a:extLst>
              </a:tr>
              <a:tr h="252871">
                <a:tc>
                  <a:txBody>
                    <a:bodyPr/>
                    <a:lstStyle/>
                    <a:p>
                      <a:r>
                        <a:rPr lang="en-IN" sz="1300" dirty="0"/>
                        <a:t>Male-2636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Individual-2908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Facility-1767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Yes-3493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211647"/>
                  </a:ext>
                </a:extLst>
              </a:tr>
              <a:tr h="252871">
                <a:tc>
                  <a:txBody>
                    <a:bodyPr/>
                    <a:lstStyle/>
                    <a:p>
                      <a:r>
                        <a:rPr lang="en-IN" sz="1300" dirty="0"/>
                        <a:t>Female-862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Organization-590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Non-Facility -1731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No-5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24350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42EF710-840D-8259-F965-ABB2F745CAA4}"/>
              </a:ext>
            </a:extLst>
          </p:cNvPr>
          <p:cNvSpPr txBox="1"/>
          <p:nvPr/>
        </p:nvSpPr>
        <p:spPr>
          <a:xfrm>
            <a:off x="6228169" y="2042160"/>
            <a:ext cx="56818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The pie chart below shows the distribution of  Anomalies in Top 15 Provider Type:</a:t>
            </a:r>
          </a:p>
          <a:p>
            <a:r>
              <a:rPr lang="en-IN" sz="1400" dirty="0"/>
              <a:t>Where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Diagnostic Radiology has the highest no of anomalies 19.7%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Followed by Ambulatory surgical </a:t>
            </a:r>
            <a:r>
              <a:rPr lang="en-IN" sz="1400" dirty="0" err="1"/>
              <a:t>Center</a:t>
            </a:r>
            <a:r>
              <a:rPr lang="en-IN" sz="1400" dirty="0"/>
              <a:t> which has 12.0% ,</a:t>
            </a:r>
            <a:r>
              <a:rPr lang="en-IN" sz="1400" dirty="0" err="1"/>
              <a:t>Orthopedic</a:t>
            </a:r>
            <a:r>
              <a:rPr lang="en-IN" sz="1400" dirty="0"/>
              <a:t> surgery has 11.6% anomalies</a:t>
            </a:r>
          </a:p>
        </p:txBody>
      </p:sp>
    </p:spTree>
    <p:extLst>
      <p:ext uri="{BB962C8B-B14F-4D97-AF65-F5344CB8AC3E}">
        <p14:creationId xmlns:p14="http://schemas.microsoft.com/office/powerpoint/2010/main" val="4083626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A4585-7424-0A94-7950-F62C0ACA9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731" y="220981"/>
            <a:ext cx="10105709" cy="449580"/>
          </a:xfrm>
        </p:spPr>
        <p:txBody>
          <a:bodyPr>
            <a:normAutofit/>
          </a:bodyPr>
          <a:lstStyle/>
          <a:p>
            <a:r>
              <a:rPr lang="en-IN" sz="2200" b="1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Deep Learning - Autoencoder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61296-C9A6-8FE3-706A-627FF317B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467" y="1062628"/>
            <a:ext cx="3524613" cy="3524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8A7364-DE62-CA4C-6382-1CA53EECD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59" y="1062629"/>
            <a:ext cx="7426041" cy="35135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7328FF-A12B-8181-A0E9-AE855306FD25}"/>
              </a:ext>
            </a:extLst>
          </p:cNvPr>
          <p:cNvSpPr txBox="1"/>
          <p:nvPr/>
        </p:nvSpPr>
        <p:spPr>
          <a:xfrm>
            <a:off x="2552700" y="4968244"/>
            <a:ext cx="84124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table shows the summary of DL model and the Description of model and the parameters where we can see shape and the parameters layer by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left Histogram shows the anomaly based on the reconstruction  error  where dotted black vertical line which is threshold is dividing the anomalous data . </a:t>
            </a:r>
          </a:p>
        </p:txBody>
      </p:sp>
    </p:spTree>
    <p:extLst>
      <p:ext uri="{BB962C8B-B14F-4D97-AF65-F5344CB8AC3E}">
        <p14:creationId xmlns:p14="http://schemas.microsoft.com/office/powerpoint/2010/main" val="1905222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DE28AEB0-74E9-9512-6C3C-EE2035F7F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731" y="129541"/>
            <a:ext cx="10105709" cy="449580"/>
          </a:xfrm>
        </p:spPr>
        <p:txBody>
          <a:bodyPr>
            <a:normAutofit/>
          </a:bodyPr>
          <a:lstStyle/>
          <a:p>
            <a:r>
              <a:rPr lang="en-IN" sz="2200" b="1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Deep Learning - Autoencoder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8A99FA-285F-3A0A-9726-D6EC6D776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68" y="354331"/>
            <a:ext cx="3319160" cy="62788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2B1C99-C8D4-439A-394E-4DB4E01B2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042" y="655321"/>
            <a:ext cx="4229266" cy="4000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44C7EB-CDC6-8F08-AEB0-4C2824CF2758}"/>
              </a:ext>
            </a:extLst>
          </p:cNvPr>
          <p:cNvSpPr txBox="1"/>
          <p:nvPr/>
        </p:nvSpPr>
        <p:spPr>
          <a:xfrm>
            <a:off x="4130040" y="4732020"/>
            <a:ext cx="774954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flow chart show the Model Architecture and layers with details such as input data and output data and shape flow of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Histogram </a:t>
            </a:r>
            <a:r>
              <a:rPr lang="en-IN" dirty="0">
                <a:solidFill>
                  <a:srgbClr val="00B050"/>
                </a:solidFill>
                <a:highlight>
                  <a:srgbClr val="C0C0C0"/>
                </a:highlight>
              </a:rPr>
              <a:t>Green</a:t>
            </a:r>
            <a:r>
              <a:rPr lang="en-IN" dirty="0">
                <a:highlight>
                  <a:srgbClr val="C0C0C0"/>
                </a:highlight>
              </a:rPr>
              <a:t> </a:t>
            </a:r>
            <a:r>
              <a:rPr lang="en-IN" dirty="0"/>
              <a:t>Bar shows the </a:t>
            </a:r>
            <a:r>
              <a:rPr lang="en-IN" dirty="0">
                <a:solidFill>
                  <a:srgbClr val="00B050"/>
                </a:solidFill>
                <a:highlight>
                  <a:srgbClr val="C0C0C0"/>
                </a:highlight>
              </a:rPr>
              <a:t>Normal</a:t>
            </a:r>
            <a:r>
              <a:rPr lang="en-IN" dirty="0">
                <a:highlight>
                  <a:srgbClr val="C0C0C0"/>
                </a:highlight>
              </a:rPr>
              <a:t> </a:t>
            </a:r>
            <a:r>
              <a:rPr lang="en-IN" dirty="0"/>
              <a:t>Entries which are around 99000 in total </a:t>
            </a:r>
            <a:r>
              <a:rPr lang="en-IN" dirty="0">
                <a:solidFill>
                  <a:srgbClr val="FF0000"/>
                </a:solidFill>
              </a:rPr>
              <a:t>Red</a:t>
            </a:r>
            <a:r>
              <a:rPr lang="en-IN" dirty="0"/>
              <a:t> bar shows </a:t>
            </a:r>
            <a:r>
              <a:rPr lang="en-IN" dirty="0">
                <a:solidFill>
                  <a:srgbClr val="FF0000"/>
                </a:solidFill>
              </a:rPr>
              <a:t>anomalies</a:t>
            </a:r>
            <a:r>
              <a:rPr lang="en-IN" dirty="0"/>
              <a:t> which are detected by the Autoencoders. </a:t>
            </a:r>
          </a:p>
        </p:txBody>
      </p:sp>
    </p:spTree>
    <p:extLst>
      <p:ext uri="{BB962C8B-B14F-4D97-AF65-F5344CB8AC3E}">
        <p14:creationId xmlns:p14="http://schemas.microsoft.com/office/powerpoint/2010/main" val="1212070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DE28AEB0-74E9-9512-6C3C-EE2035F7F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731" y="129541"/>
            <a:ext cx="10105709" cy="449580"/>
          </a:xfrm>
        </p:spPr>
        <p:txBody>
          <a:bodyPr>
            <a:normAutofit/>
          </a:bodyPr>
          <a:lstStyle/>
          <a:p>
            <a:r>
              <a:rPr lang="en-IN" sz="2200" b="1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Deep Learning - Autoencoder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6C2B402-1C8A-FAA2-D966-D3BF5F233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27" y="777240"/>
            <a:ext cx="5601553" cy="46843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0DE481-C85F-75DA-5F3C-C29C5E29B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126" y="777240"/>
            <a:ext cx="5601553" cy="4648096"/>
          </a:xfrm>
          <a:prstGeom prst="rect">
            <a:avLst/>
          </a:prstGeom>
        </p:spPr>
      </p:pic>
      <p:graphicFrame>
        <p:nvGraphicFramePr>
          <p:cNvPr id="18" name="Table 10">
            <a:extLst>
              <a:ext uri="{FF2B5EF4-FFF2-40B4-BE49-F238E27FC236}">
                <a16:creationId xmlns:a16="http://schemas.microsoft.com/office/drawing/2014/main" id="{93331C29-8CD8-F2DE-1453-310300244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367275"/>
              </p:ext>
            </p:extLst>
          </p:nvPr>
        </p:nvGraphicFramePr>
        <p:xfrm>
          <a:off x="6089233" y="5532120"/>
          <a:ext cx="599694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2520">
                  <a:extLst>
                    <a:ext uri="{9D8B030D-6E8A-4147-A177-3AD203B41FA5}">
                      <a16:colId xmlns:a16="http://schemas.microsoft.com/office/drawing/2014/main" val="1518190443"/>
                    </a:ext>
                  </a:extLst>
                </a:gridCol>
                <a:gridCol w="1531620">
                  <a:extLst>
                    <a:ext uri="{9D8B030D-6E8A-4147-A177-3AD203B41FA5}">
                      <a16:colId xmlns:a16="http://schemas.microsoft.com/office/drawing/2014/main" val="4097758219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1153696887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1118880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1400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Entity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Medicare Participation indicator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802299"/>
                  </a:ext>
                </a:extLst>
              </a:tr>
              <a:tr h="252871">
                <a:tc>
                  <a:txBody>
                    <a:bodyPr/>
                    <a:lstStyle/>
                    <a:p>
                      <a:r>
                        <a:rPr lang="en-IN" sz="1300" dirty="0"/>
                        <a:t>Male-904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Individual-689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Facility-613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Yes-969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211647"/>
                  </a:ext>
                </a:extLst>
              </a:tr>
              <a:tr h="252871">
                <a:tc>
                  <a:txBody>
                    <a:bodyPr/>
                    <a:lstStyle/>
                    <a:p>
                      <a:r>
                        <a:rPr lang="en-IN" sz="1300" dirty="0"/>
                        <a:t>Female-96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Organization-311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Non-Facility -387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No-31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24350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BF62594-6FF4-2C73-C401-CE60F7AE61C8}"/>
              </a:ext>
            </a:extLst>
          </p:cNvPr>
          <p:cNvSpPr txBox="1"/>
          <p:nvPr/>
        </p:nvSpPr>
        <p:spPr>
          <a:xfrm>
            <a:off x="1706880" y="5568259"/>
            <a:ext cx="438235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50" dirty="0">
                <a:latin typeface="Arial" panose="020B0604020202020204" pitchFamily="34" charset="0"/>
                <a:cs typeface="Arial" panose="020B0604020202020204" pitchFamily="34" charset="0"/>
              </a:rPr>
              <a:t>The Scatter-plots on left shows Distribution of Anomalies by applying Autoencoder:</a:t>
            </a:r>
          </a:p>
          <a:p>
            <a:r>
              <a:rPr lang="en-IN" sz="1150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endParaRPr lang="en-IN" sz="115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 dots shows anomaly and Green dot Normal datapoints.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5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can see that Elliptic Envelope is able to distinguishes between normal and anomalies.</a:t>
            </a:r>
          </a:p>
          <a:p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3510593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2F030F-D009-4BF3-068B-0FF776EE54AA}"/>
              </a:ext>
            </a:extLst>
          </p:cNvPr>
          <p:cNvSpPr txBox="1"/>
          <p:nvPr/>
        </p:nvSpPr>
        <p:spPr>
          <a:xfrm>
            <a:off x="1717482" y="349856"/>
            <a:ext cx="3419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Dataset Overview: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B664257-0E8B-8219-1557-EA81C59E79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0043483"/>
              </p:ext>
            </p:extLst>
          </p:nvPr>
        </p:nvGraphicFramePr>
        <p:xfrm>
          <a:off x="5481638" y="3241675"/>
          <a:ext cx="1227137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226997" imgH="373301" progId="Excel.Sheet.12">
                  <p:embed/>
                </p:oleObj>
              </mc:Choice>
              <mc:Fallback>
                <p:oleObj name="Worksheet" r:id="rId2" imgW="1226997" imgH="37330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81638" y="3241675"/>
                        <a:ext cx="1227137" cy="373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5519928-8C7E-7B7E-031A-76CE20D12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123035"/>
              </p:ext>
            </p:extLst>
          </p:nvPr>
        </p:nvGraphicFramePr>
        <p:xfrm>
          <a:off x="4474564" y="349856"/>
          <a:ext cx="7480091" cy="612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5803">
                  <a:extLst>
                    <a:ext uri="{9D8B030D-6E8A-4147-A177-3AD203B41FA5}">
                      <a16:colId xmlns:a16="http://schemas.microsoft.com/office/drawing/2014/main" val="3468754370"/>
                    </a:ext>
                  </a:extLst>
                </a:gridCol>
                <a:gridCol w="1213763">
                  <a:extLst>
                    <a:ext uri="{9D8B030D-6E8A-4147-A177-3AD203B41FA5}">
                      <a16:colId xmlns:a16="http://schemas.microsoft.com/office/drawing/2014/main" val="2798356923"/>
                    </a:ext>
                  </a:extLst>
                </a:gridCol>
                <a:gridCol w="1080525">
                  <a:extLst>
                    <a:ext uri="{9D8B030D-6E8A-4147-A177-3AD203B41FA5}">
                      <a16:colId xmlns:a16="http://schemas.microsoft.com/office/drawing/2014/main" val="624327422"/>
                    </a:ext>
                  </a:extLst>
                </a:gridCol>
              </a:tblGrid>
              <a:tr h="356888">
                <a:tc>
                  <a:txBody>
                    <a:bodyPr/>
                    <a:lstStyle/>
                    <a:p>
                      <a:r>
                        <a:rPr lang="en-IN" sz="1600" dirty="0"/>
                        <a:t>Column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Null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85219"/>
                  </a:ext>
                </a:extLst>
              </a:tr>
              <a:tr h="356888"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IN" sz="1600" dirty="0"/>
                        <a:t>National Identity Provider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320533"/>
                  </a:ext>
                </a:extLst>
              </a:tr>
              <a:tr h="356888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IN" sz="1600" dirty="0"/>
                        <a:t>Last Name/Organisation Name of the Provider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667008"/>
                  </a:ext>
                </a:extLst>
              </a:tr>
              <a:tr h="356888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IN" sz="1600" dirty="0"/>
                        <a:t>First Name of the Provider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196395"/>
                  </a:ext>
                </a:extLst>
              </a:tr>
              <a:tr h="356888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IN" sz="1600" dirty="0"/>
                        <a:t>Middle initial of the Provider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29331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195505"/>
                  </a:ext>
                </a:extLst>
              </a:tr>
              <a:tr h="356888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IN" sz="1600" dirty="0"/>
                        <a:t>Credentials of the  Provider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48894"/>
                  </a:ext>
                </a:extLst>
              </a:tr>
              <a:tr h="356888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IN" sz="1600" dirty="0"/>
                        <a:t>Gender of the Provider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4254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438844"/>
                  </a:ext>
                </a:extLst>
              </a:tr>
              <a:tr h="356888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IN" sz="1600" dirty="0"/>
                        <a:t>Entity type of the provider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790035"/>
                  </a:ext>
                </a:extLst>
              </a:tr>
              <a:tr h="356888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IN" sz="1600" dirty="0"/>
                        <a:t>Street address 1 of the provider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933424"/>
                  </a:ext>
                </a:extLst>
              </a:tr>
              <a:tr h="356888"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IN" sz="1600" dirty="0"/>
                        <a:t>Street address 2  of the provider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59363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318014"/>
                  </a:ext>
                </a:extLst>
              </a:tr>
              <a:tr h="356888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IN" sz="1600" dirty="0"/>
                        <a:t>City of the Provider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float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297202"/>
                  </a:ext>
                </a:extLst>
              </a:tr>
              <a:tr h="356888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IN" sz="1600" dirty="0"/>
                        <a:t>Zip code of the Provider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540048"/>
                  </a:ext>
                </a:extLst>
              </a:tr>
              <a:tr h="356888"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IN" sz="1600" dirty="0"/>
                        <a:t>State code of the Provider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993524"/>
                  </a:ext>
                </a:extLst>
              </a:tr>
              <a:tr h="356888"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IN" sz="1600" dirty="0"/>
                        <a:t>Country code of the Provider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687308"/>
                  </a:ext>
                </a:extLst>
              </a:tr>
              <a:tr h="356888"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IN" dirty="0"/>
                        <a:t>Provider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687663"/>
                  </a:ext>
                </a:extLst>
              </a:tr>
              <a:tr h="356888"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IN" dirty="0"/>
                        <a:t>Medicare Participation Indicator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811196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BB77073-1448-3134-7AE9-B4D64CEE8215}"/>
              </a:ext>
            </a:extLst>
          </p:cNvPr>
          <p:cNvSpPr txBox="1"/>
          <p:nvPr/>
        </p:nvSpPr>
        <p:spPr>
          <a:xfrm>
            <a:off x="1717482" y="1082842"/>
            <a:ext cx="2341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Total rows : 100000</a:t>
            </a:r>
          </a:p>
          <a:p>
            <a:r>
              <a:rPr lang="en-IN" dirty="0"/>
              <a:t>Total columns : 26</a:t>
            </a:r>
          </a:p>
        </p:txBody>
      </p:sp>
    </p:spTree>
    <p:extLst>
      <p:ext uri="{BB962C8B-B14F-4D97-AF65-F5344CB8AC3E}">
        <p14:creationId xmlns:p14="http://schemas.microsoft.com/office/powerpoint/2010/main" val="16058692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DE28AEB0-74E9-9512-6C3C-EE2035F7F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731" y="129541"/>
            <a:ext cx="10105709" cy="449580"/>
          </a:xfrm>
        </p:spPr>
        <p:txBody>
          <a:bodyPr>
            <a:normAutofit/>
          </a:bodyPr>
          <a:lstStyle/>
          <a:p>
            <a:r>
              <a:rPr lang="en-IN" sz="2200" b="1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Deep Learning - Autoencoder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103891-1374-767E-EE74-F742D6FA1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473" y="628874"/>
            <a:ext cx="3765670" cy="29268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2F07F8-5A32-2C57-7D42-34EA1FBE6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736" y="3555746"/>
            <a:ext cx="4374425" cy="30332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908ACE6-8B37-6D68-AEFB-2862A818C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0161" y="3504952"/>
            <a:ext cx="3712785" cy="30908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B5B4FDA-9163-2C07-E606-E4F1402A7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28874"/>
            <a:ext cx="5391473" cy="2967119"/>
          </a:xfrm>
          <a:prstGeom prst="rect">
            <a:avLst/>
          </a:prstGeom>
        </p:spPr>
      </p:pic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DF082E59-F282-2587-94D8-B2911F4469CB}"/>
              </a:ext>
            </a:extLst>
          </p:cNvPr>
          <p:cNvSpPr/>
          <p:nvPr/>
        </p:nvSpPr>
        <p:spPr>
          <a:xfrm>
            <a:off x="9784080" y="663784"/>
            <a:ext cx="2202180" cy="1981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10F35954-F4D4-49A4-B862-AD0DFB272C73}"/>
              </a:ext>
            </a:extLst>
          </p:cNvPr>
          <p:cNvSpPr/>
          <p:nvPr/>
        </p:nvSpPr>
        <p:spPr>
          <a:xfrm>
            <a:off x="190500" y="3848100"/>
            <a:ext cx="2080260" cy="210312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A633D0-DF15-207A-A71B-AECCBC8A5A35}"/>
              </a:ext>
            </a:extLst>
          </p:cNvPr>
          <p:cNvSpPr txBox="1"/>
          <p:nvPr/>
        </p:nvSpPr>
        <p:spPr>
          <a:xfrm>
            <a:off x="10195560" y="1348740"/>
            <a:ext cx="1379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i="1" dirty="0"/>
              <a:t>Categorical columns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C44D58-A69C-1F89-2159-AD88BAC6D790}"/>
              </a:ext>
            </a:extLst>
          </p:cNvPr>
          <p:cNvSpPr txBox="1"/>
          <p:nvPr/>
        </p:nvSpPr>
        <p:spPr>
          <a:xfrm>
            <a:off x="541020" y="4499520"/>
            <a:ext cx="1379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i="1" dirty="0"/>
              <a:t>Anomalies</a:t>
            </a:r>
          </a:p>
          <a:p>
            <a:pPr algn="ctr"/>
            <a:r>
              <a:rPr lang="en-IN" b="1" i="1" dirty="0"/>
              <a:t>In Percentage</a:t>
            </a:r>
          </a:p>
        </p:txBody>
      </p:sp>
    </p:spTree>
    <p:extLst>
      <p:ext uri="{BB962C8B-B14F-4D97-AF65-F5344CB8AC3E}">
        <p14:creationId xmlns:p14="http://schemas.microsoft.com/office/powerpoint/2010/main" val="2051010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thank you card">
            <a:extLst>
              <a:ext uri="{FF2B5EF4-FFF2-40B4-BE49-F238E27FC236}">
                <a16:creationId xmlns:a16="http://schemas.microsoft.com/office/drawing/2014/main" id="{A35AA4E2-3FAA-15AA-77E9-FAB4BBD103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10" t="21904" r="9339"/>
          <a:stretch/>
        </p:blipFill>
        <p:spPr>
          <a:xfrm>
            <a:off x="2427035" y="1111616"/>
            <a:ext cx="7993251" cy="433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44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2F030F-D009-4BF3-068B-0FF776EE54AA}"/>
              </a:ext>
            </a:extLst>
          </p:cNvPr>
          <p:cNvSpPr txBox="1"/>
          <p:nvPr/>
        </p:nvSpPr>
        <p:spPr>
          <a:xfrm>
            <a:off x="1717482" y="349856"/>
            <a:ext cx="3419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Dataset Overview: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B664257-0E8B-8219-1557-EA81C59E79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81638" y="3241675"/>
          <a:ext cx="1227137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226997" imgH="373301" progId="Excel.Sheet.12">
                  <p:embed/>
                </p:oleObj>
              </mc:Choice>
              <mc:Fallback>
                <p:oleObj name="Worksheet" r:id="rId2" imgW="1226997" imgH="373301" progId="Excel.Shee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8B664257-0E8B-8219-1557-EA81C59E79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81638" y="3241675"/>
                        <a:ext cx="1227137" cy="373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5519928-8C7E-7B7E-031A-76CE20D12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293953"/>
              </p:ext>
            </p:extLst>
          </p:nvPr>
        </p:nvGraphicFramePr>
        <p:xfrm>
          <a:off x="4474564" y="349856"/>
          <a:ext cx="7480091" cy="487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5803">
                  <a:extLst>
                    <a:ext uri="{9D8B030D-6E8A-4147-A177-3AD203B41FA5}">
                      <a16:colId xmlns:a16="http://schemas.microsoft.com/office/drawing/2014/main" val="3468754370"/>
                    </a:ext>
                  </a:extLst>
                </a:gridCol>
                <a:gridCol w="1213763">
                  <a:extLst>
                    <a:ext uri="{9D8B030D-6E8A-4147-A177-3AD203B41FA5}">
                      <a16:colId xmlns:a16="http://schemas.microsoft.com/office/drawing/2014/main" val="2798356923"/>
                    </a:ext>
                  </a:extLst>
                </a:gridCol>
                <a:gridCol w="1080525">
                  <a:extLst>
                    <a:ext uri="{9D8B030D-6E8A-4147-A177-3AD203B41FA5}">
                      <a16:colId xmlns:a16="http://schemas.microsoft.com/office/drawing/2014/main" val="624327422"/>
                    </a:ext>
                  </a:extLst>
                </a:gridCol>
              </a:tblGrid>
              <a:tr h="356888">
                <a:tc>
                  <a:txBody>
                    <a:bodyPr/>
                    <a:lstStyle/>
                    <a:p>
                      <a:r>
                        <a:rPr lang="en-IN" sz="1600" dirty="0"/>
                        <a:t>Column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Null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85219"/>
                  </a:ext>
                </a:extLst>
              </a:tr>
              <a:tr h="356888"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IN" sz="1600" dirty="0"/>
                        <a:t>Place of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320533"/>
                  </a:ext>
                </a:extLst>
              </a:tr>
              <a:tr h="356888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IN" sz="1600" dirty="0"/>
                        <a:t>HCPCS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667008"/>
                  </a:ext>
                </a:extLst>
              </a:tr>
              <a:tr h="356888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IN" sz="1600" dirty="0"/>
                        <a:t>HCPCS Description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196395"/>
                  </a:ext>
                </a:extLst>
              </a:tr>
              <a:tr h="356888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IN" sz="1600" dirty="0"/>
                        <a:t>HCPCS Drug  indicator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195505"/>
                  </a:ext>
                </a:extLst>
              </a:tr>
              <a:tr h="356888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IN" sz="1600" dirty="0"/>
                        <a:t>Number of 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48894"/>
                  </a:ext>
                </a:extLst>
              </a:tr>
              <a:tr h="356888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IN" sz="1600" dirty="0"/>
                        <a:t>Number of Medicare Beneficiaries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438844"/>
                  </a:ext>
                </a:extLst>
              </a:tr>
              <a:tr h="356888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IN" sz="1600" dirty="0"/>
                        <a:t>Number of Distinct Medicare Beneficiary /per day 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790035"/>
                  </a:ext>
                </a:extLst>
              </a:tr>
              <a:tr h="356888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IN" sz="1600" dirty="0"/>
                        <a:t>Average Medicare allowed  amount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933424"/>
                  </a:ext>
                </a:extLst>
              </a:tr>
              <a:tr h="356888"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IN" sz="1600" dirty="0"/>
                        <a:t>Average Submitted charge amount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318014"/>
                  </a:ext>
                </a:extLst>
              </a:tr>
              <a:tr h="356888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IN" sz="1600" dirty="0"/>
                        <a:t>Average Medicare Payment amount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float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297202"/>
                  </a:ext>
                </a:extLst>
              </a:tr>
              <a:tr h="356888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IN" sz="1600" dirty="0"/>
                        <a:t>Average Medicare </a:t>
                      </a:r>
                      <a:r>
                        <a:rPr lang="en-IN" sz="1600" dirty="0" err="1"/>
                        <a:t>Stadardized</a:t>
                      </a:r>
                      <a:r>
                        <a:rPr lang="en-IN" sz="1600" dirty="0"/>
                        <a:t> amount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54004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BB77073-1448-3134-7AE9-B4D64CEE8215}"/>
              </a:ext>
            </a:extLst>
          </p:cNvPr>
          <p:cNvSpPr txBox="1"/>
          <p:nvPr/>
        </p:nvSpPr>
        <p:spPr>
          <a:xfrm>
            <a:off x="1717482" y="1082842"/>
            <a:ext cx="2341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Total rows : 100000</a:t>
            </a:r>
          </a:p>
          <a:p>
            <a:r>
              <a:rPr lang="en-IN" dirty="0"/>
              <a:t>Total columns : 26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C9F302-D494-2F98-808D-09ADC780B053}"/>
              </a:ext>
            </a:extLst>
          </p:cNvPr>
          <p:cNvSpPr txBox="1"/>
          <p:nvPr/>
        </p:nvSpPr>
        <p:spPr>
          <a:xfrm>
            <a:off x="1896256" y="2158584"/>
            <a:ext cx="2098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Object : 24</a:t>
            </a:r>
          </a:p>
          <a:p>
            <a:r>
              <a:rPr lang="en-IN" dirty="0"/>
              <a:t>Float : 1</a:t>
            </a:r>
          </a:p>
          <a:p>
            <a:r>
              <a:rPr lang="en-IN" dirty="0"/>
              <a:t>Int : 1</a:t>
            </a:r>
          </a:p>
        </p:txBody>
      </p:sp>
    </p:spTree>
    <p:extLst>
      <p:ext uri="{BB962C8B-B14F-4D97-AF65-F5344CB8AC3E}">
        <p14:creationId xmlns:p14="http://schemas.microsoft.com/office/powerpoint/2010/main" val="1610516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A4585-7424-0A94-7950-F62C0ACA9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731" y="220981"/>
            <a:ext cx="10105709" cy="449580"/>
          </a:xfrm>
        </p:spPr>
        <p:txBody>
          <a:bodyPr>
            <a:normAutofit/>
          </a:bodyPr>
          <a:lstStyle/>
          <a:p>
            <a:r>
              <a:rPr lang="en-IN" sz="2200" b="1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3E5C83-C9E0-4163-9851-456DA36F7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619" y="930412"/>
            <a:ext cx="8522409" cy="24452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6F87C2-8C8D-37FF-2EA8-04E2E169C2D1}"/>
              </a:ext>
            </a:extLst>
          </p:cNvPr>
          <p:cNvSpPr txBox="1"/>
          <p:nvPr/>
        </p:nvSpPr>
        <p:spPr>
          <a:xfrm>
            <a:off x="2293619" y="3870960"/>
            <a:ext cx="92506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The above </a:t>
            </a:r>
            <a:r>
              <a:rPr lang="en-IN" sz="1600" dirty="0" err="1">
                <a:latin typeface="Arial" panose="020B0604020202020204" pitchFamily="34" charset="0"/>
                <a:cs typeface="Arial" panose="020B0604020202020204" pitchFamily="34" charset="0"/>
              </a:rPr>
              <a:t>barplot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shows the Initial Missing values in the Dataset in the percentage:</a:t>
            </a:r>
          </a:p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endParaRPr lang="en-IN" sz="16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Street Address 2 of the Provider has highest 59.36% Missing values</a:t>
            </a:r>
            <a:endParaRPr lang="en-IN" sz="16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Middle Initial of the Provider has 29.33% Missing values</a:t>
            </a:r>
            <a:endParaRPr lang="en-IN" sz="16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Credentials of the Provider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7.21% 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Missing values</a:t>
            </a:r>
            <a:endParaRPr lang="en-IN" sz="16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Name of the Provider 4.25% Missing values</a:t>
            </a:r>
            <a:endParaRPr lang="en-IN" sz="16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Gender of the Provider 4.25% 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Missing values</a:t>
            </a:r>
            <a:endParaRPr lang="en-IN" sz="16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419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339852-5D11-66B4-7772-24418C9CD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60" y="944524"/>
            <a:ext cx="6308843" cy="24844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EC5A7F-0CAD-E29D-762F-1E3C1C979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940" y="3771900"/>
            <a:ext cx="5715012" cy="24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9A4585-7424-0A94-7950-F62C0ACA9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731" y="220981"/>
            <a:ext cx="10105709" cy="449580"/>
          </a:xfrm>
        </p:spPr>
        <p:txBody>
          <a:bodyPr>
            <a:normAutofit/>
          </a:bodyPr>
          <a:lstStyle/>
          <a:p>
            <a:r>
              <a:rPr lang="en-IN" sz="2200" b="1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6F87C2-8C8D-37FF-2EA8-04E2E169C2D1}"/>
              </a:ext>
            </a:extLst>
          </p:cNvPr>
          <p:cNvSpPr txBox="1"/>
          <p:nvPr/>
        </p:nvSpPr>
        <p:spPr>
          <a:xfrm>
            <a:off x="7612381" y="1171099"/>
            <a:ext cx="521207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The above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barplot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shows the Top 10 city in the Dataset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in the percentage: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endParaRPr lang="en-IN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York city has highest 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1.0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6% </a:t>
            </a:r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occurrence in data</a:t>
            </a:r>
            <a:endParaRPr lang="en-IN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Houston city 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0.87% </a:t>
            </a:r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occurrence in data</a:t>
            </a:r>
            <a:endParaRPr lang="en-IN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Followed by Chicago, Philadelphia, Boston, Dallas</a:t>
            </a:r>
          </a:p>
          <a:p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And other</a:t>
            </a:r>
            <a:endParaRPr lang="en-IN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D341D4-BE13-E082-7171-C428C171195F}"/>
              </a:ext>
            </a:extLst>
          </p:cNvPr>
          <p:cNvSpPr txBox="1"/>
          <p:nvPr/>
        </p:nvSpPr>
        <p:spPr>
          <a:xfrm>
            <a:off x="1445952" y="4013539"/>
            <a:ext cx="507682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barplot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shows the Contribution of Places in the Dataset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in the percentage: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endParaRPr lang="en-IN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Facility has contributed 38.38%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 Facility has contributed 61.62%</a:t>
            </a:r>
          </a:p>
        </p:txBody>
      </p:sp>
    </p:spTree>
    <p:extLst>
      <p:ext uri="{BB962C8B-B14F-4D97-AF65-F5344CB8AC3E}">
        <p14:creationId xmlns:p14="http://schemas.microsoft.com/office/powerpoint/2010/main" val="682511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A4585-7424-0A94-7950-F62C0ACA9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731" y="220981"/>
            <a:ext cx="10105709" cy="449580"/>
          </a:xfrm>
        </p:spPr>
        <p:txBody>
          <a:bodyPr>
            <a:normAutofit/>
          </a:bodyPr>
          <a:lstStyle/>
          <a:p>
            <a:r>
              <a:rPr lang="en-IN" sz="2200" b="1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6F87C2-8C8D-37FF-2EA8-04E2E169C2D1}"/>
              </a:ext>
            </a:extLst>
          </p:cNvPr>
          <p:cNvSpPr txBox="1"/>
          <p:nvPr/>
        </p:nvSpPr>
        <p:spPr>
          <a:xfrm>
            <a:off x="7426392" y="1180637"/>
            <a:ext cx="52120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The above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barplot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shows the Top 20 States in the Dataset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in the percentage: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endParaRPr lang="en-IN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California State has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highest 7.78% </a:t>
            </a:r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occurrence in </a:t>
            </a:r>
          </a:p>
          <a:p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data</a:t>
            </a:r>
            <a:endParaRPr lang="en-IN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Florida state has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7.26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 </a:t>
            </a:r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occurrence in data</a:t>
            </a:r>
            <a:endParaRPr lang="en-IN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Followed </a:t>
            </a:r>
            <a:r>
              <a:rPr lang="en-IN" sz="14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byTexas</a:t>
            </a:r>
            <a:r>
              <a:rPr lang="en-IN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New York</a:t>
            </a:r>
          </a:p>
          <a:p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And others</a:t>
            </a:r>
            <a:endParaRPr lang="en-IN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D341D4-BE13-E082-7171-C428C171195F}"/>
              </a:ext>
            </a:extLst>
          </p:cNvPr>
          <p:cNvSpPr txBox="1"/>
          <p:nvPr/>
        </p:nvSpPr>
        <p:spPr>
          <a:xfrm>
            <a:off x="1445952" y="4013539"/>
            <a:ext cx="507682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The pie chart shows the Countries in the Dataset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in the percentage: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endParaRPr lang="en-IN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</a:t>
            </a:r>
            <a:r>
              <a:rPr lang="en-IN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has contributed majority all  100.00%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has contributed </a:t>
            </a:r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</a:t>
            </a:r>
            <a:r>
              <a:rPr lang="en-IN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7EABDF-C831-CE8F-6C36-1552E823D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7318" y="3253740"/>
            <a:ext cx="3450228" cy="3467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33E830-DC56-C37A-8567-57EF297DE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15" y="775711"/>
            <a:ext cx="7149096" cy="298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438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A4585-7424-0A94-7950-F62C0ACA9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731" y="220981"/>
            <a:ext cx="10105709" cy="449580"/>
          </a:xfrm>
        </p:spPr>
        <p:txBody>
          <a:bodyPr>
            <a:normAutofit/>
          </a:bodyPr>
          <a:lstStyle/>
          <a:p>
            <a:r>
              <a:rPr lang="en-IN" sz="2200" b="1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6F87C2-8C8D-37FF-2EA8-04E2E169C2D1}"/>
              </a:ext>
            </a:extLst>
          </p:cNvPr>
          <p:cNvSpPr txBox="1"/>
          <p:nvPr/>
        </p:nvSpPr>
        <p:spPr>
          <a:xfrm>
            <a:off x="7261861" y="1225225"/>
            <a:ext cx="52120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The above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barplot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shows the Top Provider types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in the Dataset in the percentage: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endParaRPr lang="en-IN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Diagonostic</a:t>
            </a:r>
            <a:r>
              <a:rPr lang="en-IN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Radiology  has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highest 13000 entries </a:t>
            </a:r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</a:p>
          <a:p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data</a:t>
            </a:r>
            <a:endParaRPr lang="en-IN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medicine has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11000 entries</a:t>
            </a:r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data</a:t>
            </a:r>
            <a:endParaRPr lang="en-IN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Followed by Family </a:t>
            </a:r>
            <a:r>
              <a:rPr lang="en-IN" sz="14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Pratice</a:t>
            </a:r>
            <a:r>
              <a:rPr lang="en-IN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Nurse Practitioner </a:t>
            </a:r>
          </a:p>
          <a:p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And others</a:t>
            </a:r>
            <a:endParaRPr lang="en-IN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D341D4-BE13-E082-7171-C428C171195F}"/>
              </a:ext>
            </a:extLst>
          </p:cNvPr>
          <p:cNvSpPr txBox="1"/>
          <p:nvPr/>
        </p:nvSpPr>
        <p:spPr>
          <a:xfrm>
            <a:off x="1615881" y="4338741"/>
            <a:ext cx="5076825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The pie charts shows the Distribution of Gender 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And HCPCS drug indicator in the Dataset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in the percentage: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endParaRPr lang="en-IN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Male gender is </a:t>
            </a:r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dominate with 70.9% entries</a:t>
            </a:r>
            <a:endParaRPr lang="en-IN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HCPCS drug indicator marked as No has 93.8% </a:t>
            </a:r>
          </a:p>
          <a:p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IN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ED2A54-47CD-0001-D469-DCB688C9B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1667" y="3681584"/>
            <a:ext cx="2628904" cy="24838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020C1F-ADC5-2947-7E40-696ED237F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602" y="3661596"/>
            <a:ext cx="2511557" cy="25238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8762F4-1A26-E723-5FE9-1FE971022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881" y="498262"/>
            <a:ext cx="4451163" cy="356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36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A4585-7424-0A94-7950-F62C0ACA9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731" y="220981"/>
            <a:ext cx="10105709" cy="449580"/>
          </a:xfrm>
        </p:spPr>
        <p:txBody>
          <a:bodyPr>
            <a:normAutofit/>
          </a:bodyPr>
          <a:lstStyle/>
          <a:p>
            <a:r>
              <a:rPr lang="en-IN" sz="2200" b="1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6F87C2-8C8D-37FF-2EA8-04E2E169C2D1}"/>
              </a:ext>
            </a:extLst>
          </p:cNvPr>
          <p:cNvSpPr txBox="1"/>
          <p:nvPr/>
        </p:nvSpPr>
        <p:spPr>
          <a:xfrm>
            <a:off x="7261861" y="1225225"/>
            <a:ext cx="52120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The above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barplot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shows the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Staewise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distribution of gender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in the Dataset :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endParaRPr lang="en-IN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Florida and California has 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highest 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male 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entries above</a:t>
            </a:r>
          </a:p>
          <a:p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5000 in data</a:t>
            </a:r>
            <a:endParaRPr lang="en-IN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D341D4-BE13-E082-7171-C428C171195F}"/>
              </a:ext>
            </a:extLst>
          </p:cNvPr>
          <p:cNvSpPr txBox="1"/>
          <p:nvPr/>
        </p:nvSpPr>
        <p:spPr>
          <a:xfrm>
            <a:off x="1615881" y="4338741"/>
            <a:ext cx="507682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The pie chart shows the Distribution of Entity Type of the Provider in the Dataset in the percentage: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endParaRPr lang="en-IN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Individual entity </a:t>
            </a:r>
            <a:r>
              <a:rPr lang="en-IN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dominate with 95.7% entries</a:t>
            </a:r>
            <a:endParaRPr lang="en-IN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Organization has only 4.3% entries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17F407-CC11-E250-0454-C66DE70C0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660" y="3349859"/>
            <a:ext cx="3840480" cy="31119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DEC72E-E3E5-4FCB-8DF8-045988482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787903"/>
            <a:ext cx="7069486" cy="29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6321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414</TotalTime>
  <Words>2181</Words>
  <Application>Microsoft Office PowerPoint</Application>
  <PresentationFormat>Widescreen</PresentationFormat>
  <Paragraphs>379</Paragraphs>
  <Slides>31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Corbel</vt:lpstr>
      <vt:lpstr>Segoe UI</vt:lpstr>
      <vt:lpstr>Wingdings</vt:lpstr>
      <vt:lpstr>Parallax</vt:lpstr>
      <vt:lpstr>Worksheet</vt:lpstr>
      <vt:lpstr>PowerPoint Presentation</vt:lpstr>
      <vt:lpstr>PowerPoint Presentation</vt:lpstr>
      <vt:lpstr>PowerPoint Presentation</vt:lpstr>
      <vt:lpstr>PowerPoint Presentation</vt:lpstr>
      <vt:lpstr>EDA</vt:lpstr>
      <vt:lpstr>EDA</vt:lpstr>
      <vt:lpstr>EDA</vt:lpstr>
      <vt:lpstr>EDA</vt:lpstr>
      <vt:lpstr>EDA</vt:lpstr>
      <vt:lpstr>EDA</vt:lpstr>
      <vt:lpstr>Pre-Processing &amp; Feature Engineering </vt:lpstr>
      <vt:lpstr>Modeling &amp; Results</vt:lpstr>
      <vt:lpstr>Modeling &amp; Results</vt:lpstr>
      <vt:lpstr>Modeling &amp; Results</vt:lpstr>
      <vt:lpstr>ML- Algorithms</vt:lpstr>
      <vt:lpstr>ML- Algorithms</vt:lpstr>
      <vt:lpstr>ML- Algorithms</vt:lpstr>
      <vt:lpstr>ML- Algorithms</vt:lpstr>
      <vt:lpstr>ML- Algorithms</vt:lpstr>
      <vt:lpstr>ML- Algorithms</vt:lpstr>
      <vt:lpstr>ML- Algorithms</vt:lpstr>
      <vt:lpstr>ML- Algorithms</vt:lpstr>
      <vt:lpstr>ML- Algorithms</vt:lpstr>
      <vt:lpstr>ML- Algorithms</vt:lpstr>
      <vt:lpstr>ML- Algorithms</vt:lpstr>
      <vt:lpstr>ML- Algorithms</vt:lpstr>
      <vt:lpstr>Deep Learning - Autoencoder</vt:lpstr>
      <vt:lpstr>Deep Learning - Autoencoder</vt:lpstr>
      <vt:lpstr>Deep Learning - Autoencoder</vt:lpstr>
      <vt:lpstr>Deep Learning - Autoencoder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TUSHAR BHAGAT</dc:creator>
  <cp:lastModifiedBy>TUSHAR BHAGAT</cp:lastModifiedBy>
  <cp:revision>82</cp:revision>
  <dcterms:created xsi:type="dcterms:W3CDTF">2024-07-17T04:47:47Z</dcterms:created>
  <dcterms:modified xsi:type="dcterms:W3CDTF">2024-07-17T17:08:55Z</dcterms:modified>
</cp:coreProperties>
</file>